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21" r:id="rId2"/>
    <p:sldId id="373" r:id="rId3"/>
    <p:sldId id="377" r:id="rId4"/>
    <p:sldId id="298" r:id="rId5"/>
    <p:sldId id="372" r:id="rId6"/>
    <p:sldId id="371" r:id="rId7"/>
    <p:sldId id="362" r:id="rId8"/>
    <p:sldId id="316" r:id="rId9"/>
    <p:sldId id="378" r:id="rId10"/>
    <p:sldId id="328" r:id="rId11"/>
    <p:sldId id="306" r:id="rId12"/>
    <p:sldId id="379" r:id="rId13"/>
    <p:sldId id="330" r:id="rId14"/>
    <p:sldId id="315" r:id="rId15"/>
    <p:sldId id="472" r:id="rId16"/>
    <p:sldId id="473" r:id="rId17"/>
    <p:sldId id="338" r:id="rId18"/>
    <p:sldId id="341" r:id="rId19"/>
    <p:sldId id="343" r:id="rId20"/>
    <p:sldId id="312" r:id="rId21"/>
    <p:sldId id="292" r:id="rId22"/>
    <p:sldId id="293" r:id="rId23"/>
    <p:sldId id="349" r:id="rId24"/>
    <p:sldId id="322" r:id="rId25"/>
    <p:sldId id="474" r:id="rId26"/>
    <p:sldId id="368" r:id="rId27"/>
    <p:sldId id="309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60">
          <p15:clr>
            <a:srgbClr val="A4A3A4"/>
          </p15:clr>
        </p15:guide>
        <p15:guide id="2" orient="horz" pos="294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552">
          <p15:clr>
            <a:srgbClr val="A4A3A4"/>
          </p15:clr>
        </p15:guide>
        <p15:guide id="5" pos="576">
          <p15:clr>
            <a:srgbClr val="A4A3A4"/>
          </p15:clr>
        </p15:guide>
        <p15:guide id="6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0" autoAdjust="0"/>
    <p:restoredTop sz="94660"/>
  </p:normalViewPr>
  <p:slideViewPr>
    <p:cSldViewPr showGuides="1">
      <p:cViewPr varScale="1">
        <p:scale>
          <a:sx n="186" d="100"/>
          <a:sy n="186" d="100"/>
        </p:scale>
        <p:origin x="1176" y="184"/>
      </p:cViewPr>
      <p:guideLst>
        <p:guide orient="horz" pos="960"/>
        <p:guide orient="horz" pos="294"/>
        <p:guide orient="horz" pos="1152"/>
        <p:guide orient="horz" pos="3552"/>
        <p:guide pos="576"/>
        <p:guide pos="288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5B17-5D93-4945-B30B-5319590043FD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A3DA2-8743-E643-83F7-8EB1E1FC8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37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C91CE6A3-D36B-3E42-8981-57D91A7929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9E0FE9A-B810-3F4C-B8CA-FA6C8E9DD86B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DF4A41F-AE03-DA49-804E-4B43882222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69ABDE51-BBA6-2645-A485-1113D92503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71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3F56C5-B78F-4708-8C8A-457A70F88101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39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 bwMode="auto">
          <a:xfrm>
            <a:off x="473075" y="3733205"/>
            <a:ext cx="4191000" cy="61555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pAutoFit/>
          </a:bodyPr>
          <a:lstStyle>
            <a:lvl1pPr algn="l" rtl="0" fontAlgn="base">
              <a:spcBef>
                <a:spcPct val="2000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2000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dirty="0"/>
              <a:t>Chapters 6, 7 &amp; 8</a:t>
            </a:r>
            <a:endParaRPr lang="en-IN" sz="3200" dirty="0"/>
          </a:p>
        </p:txBody>
      </p:sp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366713" y="52388"/>
            <a:ext cx="8001000" cy="519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/>
                </a:solidFill>
                <a:ea typeface="MS PGothic" pitchFamily="34" charset="-128"/>
              </a:rPr>
              <a:t>Midterm 3 - Review</a:t>
            </a: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465138" y="5283200"/>
            <a:ext cx="390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IN" dirty="0" err="1"/>
              <a:t>Redina</a:t>
            </a:r>
            <a:r>
              <a:rPr lang="en-IN" dirty="0"/>
              <a:t> L. Herman </a:t>
            </a:r>
          </a:p>
          <a:p>
            <a:pPr eaLnBrk="1" hangingPunct="1">
              <a:defRPr/>
            </a:pPr>
            <a:r>
              <a:rPr lang="en-IN" dirty="0"/>
              <a:t>Western Illinois University </a:t>
            </a:r>
          </a:p>
        </p:txBody>
      </p:sp>
      <p:sp>
        <p:nvSpPr>
          <p:cNvPr id="6" name="Text Box 12"/>
          <p:cNvSpPr txBox="1">
            <a:spLocks noChangeArrowheads="1"/>
          </p:cNvSpPr>
          <p:nvPr userDrawn="1"/>
        </p:nvSpPr>
        <p:spPr bwMode="auto">
          <a:xfrm>
            <a:off x="469900" y="949325"/>
            <a:ext cx="3835400" cy="1892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en-IN" sz="3000" b="1" dirty="0">
                <a:latin typeface="Arial" charset="0"/>
                <a:cs typeface="Arial" charset="0"/>
              </a:rPr>
              <a:t>Understanding</a:t>
            </a:r>
            <a:br>
              <a:rPr lang="en-IN" sz="3000" b="1" dirty="0">
                <a:latin typeface="Arial" charset="0"/>
                <a:cs typeface="Arial" charset="0"/>
              </a:rPr>
            </a:br>
            <a:r>
              <a:rPr lang="en-IN" sz="3000" b="1" dirty="0">
                <a:latin typeface="Arial" charset="0"/>
                <a:cs typeface="Arial" charset="0"/>
              </a:rPr>
              <a:t>Weather and Climate</a:t>
            </a:r>
          </a:p>
          <a:p>
            <a:pPr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Seventh Edition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63" y="608013"/>
            <a:ext cx="4849812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46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87313" y="6553200"/>
            <a:ext cx="5399087" cy="17938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© 20##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526165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276600"/>
            <a:ext cx="4038600" cy="28956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276600"/>
            <a:ext cx="4038600" cy="28956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1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377" y="1150039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7252" y="8626"/>
            <a:ext cx="9144000" cy="579438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325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23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17512"/>
            <a:ext cx="9144000" cy="649287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2377" y="1531039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21030" y="8181"/>
            <a:ext cx="9070835" cy="1077218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96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60375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175" y="703263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2377" y="2149265"/>
            <a:ext cx="8229600" cy="510698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8300" y="9537"/>
            <a:ext cx="9144000" cy="1295314"/>
          </a:xfrm>
        </p:spPr>
        <p:txBody>
          <a:bodyPr/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67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647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567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487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E39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Rectangle 15"/>
          <p:cNvSpPr txBox="1">
            <a:spLocks noChangeArrowheads="1"/>
          </p:cNvSpPr>
          <p:nvPr/>
        </p:nvSpPr>
        <p:spPr bwMode="gray">
          <a:xfrm>
            <a:off x="76200" y="6602413"/>
            <a:ext cx="5399088" cy="179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© 2015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29" r:id="rId6"/>
    <p:sldLayoutId id="2147483730" r:id="rId7"/>
    <p:sldLayoutId id="2147483731" r:id="rId8"/>
    <p:sldLayoutId id="2147483732" r:id="rId9"/>
    <p:sldLayoutId id="2147483739" r:id="rId10"/>
    <p:sldLayoutId id="2147483733" r:id="rId11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00" y="7938"/>
            <a:ext cx="9144000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Terminal Velocity</a:t>
            </a:r>
            <a:endParaRPr alt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305D2E9-ACCB-8647-AABF-FA6BF3A2D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71600"/>
            <a:ext cx="5943600" cy="358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g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Vol * g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4π/3 * r</a:t>
            </a:r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g</a:t>
            </a:r>
          </a:p>
          <a:p>
            <a:pPr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constant * A * v</a:t>
            </a:r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eaLnBrk="1" hangingPunct="1"/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constant * 4π * r</a:t>
            </a:r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v</a:t>
            </a:r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eaLnBrk="1" hangingPunct="1"/>
            <a:endParaRPr lang="en-US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 constant * r * v</a:t>
            </a:r>
            <a:endParaRPr lang="en-US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if balanced (terminal velocity reached)</a:t>
            </a:r>
            <a:endParaRPr lang="en-US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EE189A0-7445-C347-AF8C-77E9158DE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371600"/>
            <a:ext cx="3429000" cy="1631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r:	droplet radius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g:	Earth’s gravity acc.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Vol: 	droplet volume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A:	droplet surface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v:	droplet velocity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B4CC3-7897-F14B-9D5D-B68A72DA3287}"/>
              </a:ext>
            </a:extLst>
          </p:cNvPr>
          <p:cNvSpPr txBox="1"/>
          <p:nvPr/>
        </p:nvSpPr>
        <p:spPr>
          <a:xfrm>
            <a:off x="0" y="5192335"/>
            <a:ext cx="91235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Terminal velocity </a:t>
            </a:r>
            <a:r>
              <a:rPr lang="en-US" i="1" dirty="0"/>
              <a:t>v = constant2 * √r   </a:t>
            </a:r>
            <a:r>
              <a:rPr lang="en-US" dirty="0"/>
              <a:t>- </a:t>
            </a:r>
            <a:r>
              <a:rPr lang="en-US" b="1" dirty="0"/>
              <a:t>proportional to square-root of droplet radius</a:t>
            </a:r>
          </a:p>
          <a:p>
            <a:endParaRPr lang="en-US" b="1" dirty="0"/>
          </a:p>
          <a:p>
            <a:r>
              <a:rPr lang="en-US" b="1" dirty="0"/>
              <a:t>Small cloud droplets will fall very slowly – more or less suspended in air</a:t>
            </a:r>
          </a:p>
          <a:p>
            <a:r>
              <a:rPr lang="en-US" b="1" dirty="0"/>
              <a:t>Large drops will fall much faster – will overcome updrafts -&gt; rain, precipitation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01F66-DED1-BB49-A209-119073352FE3}"/>
              </a:ext>
            </a:extLst>
          </p:cNvPr>
          <p:cNvSpPr txBox="1"/>
          <p:nvPr/>
        </p:nvSpPr>
        <p:spPr>
          <a:xfrm>
            <a:off x="381000" y="762000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fast does a water droplet fall in the atmosphere?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8B902-5858-B541-BB76-072B3B543141}"/>
              </a:ext>
            </a:extLst>
          </p:cNvPr>
          <p:cNvSpPr/>
          <p:nvPr/>
        </p:nvSpPr>
        <p:spPr>
          <a:xfrm>
            <a:off x="6629400" y="762000"/>
            <a:ext cx="193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SIZE MATTERS!</a:t>
            </a:r>
          </a:p>
        </p:txBody>
      </p:sp>
    </p:spTree>
    <p:extLst>
      <p:ext uri="{BB962C8B-B14F-4D97-AF65-F5344CB8AC3E}">
        <p14:creationId xmlns:p14="http://schemas.microsoft.com/office/powerpoint/2010/main" val="792616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00" y="7938"/>
            <a:ext cx="9144000" cy="579437"/>
          </a:xfrm>
        </p:spPr>
        <p:txBody>
          <a:bodyPr/>
          <a:lstStyle/>
          <a:p>
            <a:pPr eaLnBrk="1" hangingPunct="1"/>
            <a:r>
              <a:rPr altLang="en-US" dirty="0"/>
              <a:t>Growth of Cloud Droplets</a:t>
            </a:r>
            <a:r>
              <a:rPr lang="en-US" altLang="en-US" dirty="0"/>
              <a:t>, warm clouds</a:t>
            </a:r>
            <a:endParaRPr altLang="en-US" dirty="0"/>
          </a:p>
        </p:txBody>
      </p:sp>
      <p:pic>
        <p:nvPicPr>
          <p:cNvPr id="5" name="Picture 8" descr="Aguado_Figure_07_04">
            <a:extLst>
              <a:ext uri="{FF2B5EF4-FFF2-40B4-BE49-F238E27FC236}">
                <a16:creationId xmlns:a16="http://schemas.microsoft.com/office/drawing/2014/main" id="{07D66F20-B65F-2844-81AD-EB1321BC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71600"/>
            <a:ext cx="16732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Aguado_Figure_07_05">
            <a:extLst>
              <a:ext uri="{FF2B5EF4-FFF2-40B4-BE49-F238E27FC236}">
                <a16:creationId xmlns:a16="http://schemas.microsoft.com/office/drawing/2014/main" id="{641802FD-9B42-8646-A04D-398DE243F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3" y="1066800"/>
            <a:ext cx="18557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2EAB6018-C95C-FC46-9A46-4509DC991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200400"/>
            <a:ext cx="29718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Larger collector drops have larger terminal velocities and overtake smaller drops.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Smallest drops swept aside, rest sticks together (coalescence)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AED29D4-5E5C-8B4D-B350-7117A7C81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362200"/>
            <a:ext cx="1905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Not efficient if collector drop too large </a:t>
            </a: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2812D722-8F2A-BF43-AFD2-C6DF9ECED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95400"/>
            <a:ext cx="2971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Arial" panose="020B0604020202020204" pitchFamily="34" charset="0"/>
              </a:rPr>
              <a:t>Collisions cause </a:t>
            </a:r>
          </a:p>
          <a:p>
            <a:pPr eaLnBrk="1" hangingPunct="1"/>
            <a:r>
              <a:rPr lang="en-US" altLang="en-US" sz="2800" dirty="0">
                <a:latin typeface="Arial" panose="020B0604020202020204" pitchFamily="34" charset="0"/>
              </a:rPr>
              <a:t>coalescence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A31D4-1198-314D-BB70-E8F071155C43}"/>
              </a:ext>
            </a:extLst>
          </p:cNvPr>
          <p:cNvSpPr txBox="1"/>
          <p:nvPr/>
        </p:nvSpPr>
        <p:spPr>
          <a:xfrm>
            <a:off x="376136" y="6402427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Dominant in tropics where clouds are at or above 0</a:t>
            </a:r>
            <a:r>
              <a:rPr lang="en-US" baseline="30000" dirty="0">
                <a:solidFill>
                  <a:srgbClr val="FF0000"/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421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515350" cy="831850"/>
          </a:xfrm>
        </p:spPr>
        <p:txBody>
          <a:bodyPr/>
          <a:lstStyle/>
          <a:p>
            <a:pPr eaLnBrk="1" hangingPunct="1"/>
            <a:r>
              <a:rPr lang="en-US" altLang="en-US" dirty="0"/>
              <a:t>Growth in Cold and Cool Clouds – Bergeron Process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00" y="7938"/>
            <a:ext cx="9144000" cy="579437"/>
          </a:xfrm>
        </p:spPr>
        <p:txBody>
          <a:bodyPr/>
          <a:lstStyle/>
          <a:p>
            <a:pPr eaLnBrk="1" hangingPunct="1"/>
            <a:r>
              <a:rPr altLang="en-US"/>
              <a:t>Growth of Cloud Droplets</a:t>
            </a:r>
          </a:p>
        </p:txBody>
      </p:sp>
      <p:pic>
        <p:nvPicPr>
          <p:cNvPr id="163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76400"/>
            <a:ext cx="2819400" cy="27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A5CA52-EF9E-A146-988D-7E361BB5EB22}"/>
              </a:ext>
            </a:extLst>
          </p:cNvPr>
          <p:cNvSpPr/>
          <p:nvPr/>
        </p:nvSpPr>
        <p:spPr>
          <a:xfrm>
            <a:off x="304800" y="1960574"/>
            <a:ext cx="4572000" cy="36471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b="1" dirty="0"/>
              <a:t>Saturation vapor pressure of ice is less than that of supercooled water and water vapor.</a:t>
            </a:r>
          </a:p>
          <a:p>
            <a:pPr marL="742950" lvl="1" indent="-2857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During coexistence, water will sublimate directly onto ice.</a:t>
            </a:r>
          </a:p>
          <a:p>
            <a:pPr marL="742950" lvl="1" indent="-2857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Ice crystals grow rapidly at the expense of supercooled drops.</a:t>
            </a:r>
          </a:p>
          <a:p>
            <a:pPr marL="742950" lvl="1" indent="-2857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Collisions between falling crystals and drops causes growth through </a:t>
            </a:r>
            <a:r>
              <a:rPr lang="en-US" altLang="en-US" b="1" dirty="0"/>
              <a:t>riming</a:t>
            </a:r>
            <a:r>
              <a:rPr lang="en-US" altLang="en-US" dirty="0"/>
              <a:t> (freezing of water on ice) and </a:t>
            </a:r>
            <a:r>
              <a:rPr lang="en-US" altLang="en-US" b="1" dirty="0"/>
              <a:t>aggregation </a:t>
            </a:r>
            <a:r>
              <a:rPr lang="en-US" altLang="en-US" dirty="0"/>
              <a:t>(joining of ice crystals).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6C5EE-89C4-4F4C-8F9C-41765429CCD6}"/>
              </a:ext>
            </a:extLst>
          </p:cNvPr>
          <p:cNvSpPr txBox="1"/>
          <p:nvPr/>
        </p:nvSpPr>
        <p:spPr>
          <a:xfrm>
            <a:off x="838200" y="6096000"/>
            <a:ext cx="772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Precipitation out of cold clouds is snow, can be melted on way down (rain).</a:t>
            </a:r>
          </a:p>
        </p:txBody>
      </p:sp>
    </p:spTree>
    <p:extLst>
      <p:ext uri="{BB962C8B-B14F-4D97-AF65-F5344CB8AC3E}">
        <p14:creationId xmlns:p14="http://schemas.microsoft.com/office/powerpoint/2010/main" val="298880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00" y="7938"/>
            <a:ext cx="9144000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Forms of Precipitation</a:t>
            </a:r>
            <a:endParaRPr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CCD6B-8184-D24D-BDD4-98D798A749BE}"/>
              </a:ext>
            </a:extLst>
          </p:cNvPr>
          <p:cNvSpPr/>
          <p:nvPr/>
        </p:nvSpPr>
        <p:spPr>
          <a:xfrm>
            <a:off x="34047" y="1066800"/>
            <a:ext cx="838200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Takes about 30 minutes for the ice crystals to be large enough to fall – after the initial formation of ice crystals in the cloud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We always get ice crystals from the clouds (at middle latitudes, Bergeron process)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sz="2400" u="sng" dirty="0">
                <a:ea typeface="ＭＳ Ｐゴシック" panose="020B0600070205080204" pitchFamily="34" charset="-128"/>
              </a:rPr>
              <a:t>Snow:</a:t>
            </a:r>
            <a:r>
              <a:rPr lang="en-US" altLang="en-US" sz="2400" dirty="0">
                <a:ea typeface="ＭＳ Ｐゴシック" panose="020B0600070205080204" pitchFamily="34" charset="-128"/>
              </a:rPr>
              <a:t> air below cloud cold enough to prevent melting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sz="2400" u="sng" dirty="0">
                <a:ea typeface="ＭＳ Ｐゴシック" panose="020B0600070205080204" pitchFamily="34" charset="-128"/>
              </a:rPr>
              <a:t>Rain:</a:t>
            </a:r>
            <a:r>
              <a:rPr lang="en-US" altLang="en-US" sz="2400" dirty="0">
                <a:ea typeface="ＭＳ Ｐゴシック" panose="020B0600070205080204" pitchFamily="34" charset="-128"/>
              </a:rPr>
              <a:t> air below cloud warm enough to melt the crystals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sz="2400" u="sng" dirty="0">
                <a:ea typeface="ＭＳ Ｐゴシック" panose="020B0600070205080204" pitchFamily="34" charset="-128"/>
              </a:rPr>
              <a:t>Sleet: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deep</a:t>
            </a:r>
            <a:r>
              <a:rPr lang="en-US" altLang="en-US" sz="2400" dirty="0">
                <a:ea typeface="ＭＳ Ｐゴシック" panose="020B0600070205080204" pitchFamily="34" charset="-128"/>
              </a:rPr>
              <a:t> air layer close to the surface cold enough to freeze the rain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sz="2400" u="sng" dirty="0">
                <a:ea typeface="ＭＳ Ｐゴシック" panose="020B0600070205080204" pitchFamily="34" charset="-128"/>
              </a:rPr>
              <a:t>Freezing rain: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thin</a:t>
            </a:r>
            <a:r>
              <a:rPr lang="en-US" altLang="en-US" sz="2400" dirty="0">
                <a:ea typeface="ＭＳ Ｐゴシック" panose="020B0600070205080204" pitchFamily="34" charset="-128"/>
              </a:rPr>
              <a:t> air layer close to the surface cold enough to produce supercooled water</a:t>
            </a:r>
          </a:p>
        </p:txBody>
      </p:sp>
    </p:spTree>
    <p:extLst>
      <p:ext uri="{BB962C8B-B14F-4D97-AF65-F5344CB8AC3E}">
        <p14:creationId xmlns:p14="http://schemas.microsoft.com/office/powerpoint/2010/main" val="52978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00050" y="1149350"/>
            <a:ext cx="8229600" cy="1974850"/>
          </a:xfrm>
        </p:spPr>
        <p:txBody>
          <a:bodyPr/>
          <a:lstStyle/>
          <a:p>
            <a:pPr eaLnBrk="1" hangingPunct="1"/>
            <a:r>
              <a:rPr lang="en-US" altLang="en-US" dirty="0"/>
              <a:t>Snow</a:t>
            </a:r>
          </a:p>
          <a:p>
            <a:pPr lvl="1"/>
            <a:r>
              <a:rPr lang="en-US" altLang="en-US" dirty="0"/>
              <a:t>Snowfall distribution in North America is related to </a:t>
            </a:r>
            <a:br>
              <a:rPr lang="en-US" altLang="en-US" dirty="0"/>
            </a:br>
            <a:r>
              <a:rPr lang="en-US" altLang="en-US" dirty="0"/>
              <a:t>north–south alignment of mountain ranges (orographic</a:t>
            </a:r>
            <a:br>
              <a:rPr lang="en-US" altLang="en-US" dirty="0"/>
            </a:br>
            <a:r>
              <a:rPr lang="en-US" altLang="en-US" dirty="0"/>
              <a:t>uplift) and the presence of the Great Lakes (moisture).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00" y="7938"/>
            <a:ext cx="9144000" cy="585787"/>
          </a:xfrm>
        </p:spPr>
        <p:txBody>
          <a:bodyPr/>
          <a:lstStyle/>
          <a:p>
            <a:pPr eaLnBrk="1" hangingPunct="1"/>
            <a:r>
              <a:rPr altLang="en-US"/>
              <a:t>Distribution and Forms of Precipitation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4710255-BD37-3C4D-B364-4D7A5F80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5" y="2895600"/>
            <a:ext cx="8261350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277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reeform 2">
            <a:extLst>
              <a:ext uri="{FF2B5EF4-FFF2-40B4-BE49-F238E27FC236}">
                <a16:creationId xmlns:a16="http://schemas.microsoft.com/office/drawing/2014/main" id="{6E2D8FE1-B371-E043-919F-08D15AED149B}"/>
              </a:ext>
            </a:extLst>
          </p:cNvPr>
          <p:cNvSpPr>
            <a:spLocks/>
          </p:cNvSpPr>
          <p:nvPr/>
        </p:nvSpPr>
        <p:spPr bwMode="auto">
          <a:xfrm>
            <a:off x="685800" y="381000"/>
            <a:ext cx="7467600" cy="4689475"/>
          </a:xfrm>
          <a:custGeom>
            <a:avLst/>
            <a:gdLst>
              <a:gd name="T0" fmla="*/ 2147483647 w 4704"/>
              <a:gd name="T1" fmla="*/ 2147483647 h 2810"/>
              <a:gd name="T2" fmla="*/ 2147483647 w 4704"/>
              <a:gd name="T3" fmla="*/ 2147483647 h 2810"/>
              <a:gd name="T4" fmla="*/ 2147483647 w 4704"/>
              <a:gd name="T5" fmla="*/ 0 h 2810"/>
              <a:gd name="T6" fmla="*/ 2147483647 w 4704"/>
              <a:gd name="T7" fmla="*/ 2147483647 h 2810"/>
              <a:gd name="T8" fmla="*/ 2147483647 w 4704"/>
              <a:gd name="T9" fmla="*/ 2147483647 h 2810"/>
              <a:gd name="T10" fmla="*/ 2147483647 w 4704"/>
              <a:gd name="T11" fmla="*/ 2147483647 h 2810"/>
              <a:gd name="T12" fmla="*/ 2147483647 w 4704"/>
              <a:gd name="T13" fmla="*/ 2147483647 h 2810"/>
              <a:gd name="T14" fmla="*/ 2147483647 w 4704"/>
              <a:gd name="T15" fmla="*/ 2147483647 h 2810"/>
              <a:gd name="T16" fmla="*/ 2147483647 w 4704"/>
              <a:gd name="T17" fmla="*/ 2147483647 h 2810"/>
              <a:gd name="T18" fmla="*/ 2147483647 w 4704"/>
              <a:gd name="T19" fmla="*/ 2147483647 h 2810"/>
              <a:gd name="T20" fmla="*/ 2147483647 w 4704"/>
              <a:gd name="T21" fmla="*/ 2147483647 h 2810"/>
              <a:gd name="T22" fmla="*/ 2147483647 w 4704"/>
              <a:gd name="T23" fmla="*/ 2147483647 h 2810"/>
              <a:gd name="T24" fmla="*/ 2147483647 w 4704"/>
              <a:gd name="T25" fmla="*/ 2147483647 h 2810"/>
              <a:gd name="T26" fmla="*/ 2147483647 w 4704"/>
              <a:gd name="T27" fmla="*/ 2147483647 h 2810"/>
              <a:gd name="T28" fmla="*/ 2147483647 w 4704"/>
              <a:gd name="T29" fmla="*/ 2147483647 h 2810"/>
              <a:gd name="T30" fmla="*/ 2147483647 w 4704"/>
              <a:gd name="T31" fmla="*/ 2147483647 h 2810"/>
              <a:gd name="T32" fmla="*/ 2147483647 w 4704"/>
              <a:gd name="T33" fmla="*/ 2147483647 h 2810"/>
              <a:gd name="T34" fmla="*/ 2147483647 w 4704"/>
              <a:gd name="T35" fmla="*/ 2147483647 h 2810"/>
              <a:gd name="T36" fmla="*/ 2147483647 w 4704"/>
              <a:gd name="T37" fmla="*/ 2147483647 h 2810"/>
              <a:gd name="T38" fmla="*/ 2147483647 w 4704"/>
              <a:gd name="T39" fmla="*/ 2147483647 h 2810"/>
              <a:gd name="T40" fmla="*/ 2147483647 w 4704"/>
              <a:gd name="T41" fmla="*/ 2147483647 h 2810"/>
              <a:gd name="T42" fmla="*/ 2147483647 w 4704"/>
              <a:gd name="T43" fmla="*/ 2147483647 h 2810"/>
              <a:gd name="T44" fmla="*/ 2147483647 w 4704"/>
              <a:gd name="T45" fmla="*/ 2147483647 h 2810"/>
              <a:gd name="T46" fmla="*/ 2147483647 w 4704"/>
              <a:gd name="T47" fmla="*/ 2147483647 h 2810"/>
              <a:gd name="T48" fmla="*/ 2147483647 w 4704"/>
              <a:gd name="T49" fmla="*/ 2147483647 h 2810"/>
              <a:gd name="T50" fmla="*/ 2147483647 w 4704"/>
              <a:gd name="T51" fmla="*/ 2147483647 h 2810"/>
              <a:gd name="T52" fmla="*/ 2147483647 w 4704"/>
              <a:gd name="T53" fmla="*/ 2147483647 h 2810"/>
              <a:gd name="T54" fmla="*/ 2147483647 w 4704"/>
              <a:gd name="T55" fmla="*/ 2147483647 h 2810"/>
              <a:gd name="T56" fmla="*/ 2147483647 w 4704"/>
              <a:gd name="T57" fmla="*/ 2147483647 h 2810"/>
              <a:gd name="T58" fmla="*/ 2147483647 w 4704"/>
              <a:gd name="T59" fmla="*/ 2147483647 h 2810"/>
              <a:gd name="T60" fmla="*/ 2147483647 w 4704"/>
              <a:gd name="T61" fmla="*/ 2147483647 h 2810"/>
              <a:gd name="T62" fmla="*/ 2147483647 w 4704"/>
              <a:gd name="T63" fmla="*/ 2147483647 h 2810"/>
              <a:gd name="T64" fmla="*/ 2147483647 w 4704"/>
              <a:gd name="T65" fmla="*/ 2147483647 h 2810"/>
              <a:gd name="T66" fmla="*/ 2147483647 w 4704"/>
              <a:gd name="T67" fmla="*/ 2147483647 h 2810"/>
              <a:gd name="T68" fmla="*/ 2147483647 w 4704"/>
              <a:gd name="T69" fmla="*/ 2147483647 h 2810"/>
              <a:gd name="T70" fmla="*/ 2147483647 w 4704"/>
              <a:gd name="T71" fmla="*/ 2147483647 h 2810"/>
              <a:gd name="T72" fmla="*/ 2147483647 w 4704"/>
              <a:gd name="T73" fmla="*/ 2147483647 h 2810"/>
              <a:gd name="T74" fmla="*/ 2147483647 w 4704"/>
              <a:gd name="T75" fmla="*/ 2147483647 h 2810"/>
              <a:gd name="T76" fmla="*/ 2147483647 w 4704"/>
              <a:gd name="T77" fmla="*/ 2147483647 h 2810"/>
              <a:gd name="T78" fmla="*/ 2147483647 w 4704"/>
              <a:gd name="T79" fmla="*/ 2147483647 h 2810"/>
              <a:gd name="T80" fmla="*/ 2147483647 w 4704"/>
              <a:gd name="T81" fmla="*/ 2147483647 h 2810"/>
              <a:gd name="T82" fmla="*/ 0 w 4704"/>
              <a:gd name="T83" fmla="*/ 2147483647 h 281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4704"/>
              <a:gd name="T127" fmla="*/ 0 h 2810"/>
              <a:gd name="T128" fmla="*/ 4704 w 4704"/>
              <a:gd name="T129" fmla="*/ 2810 h 281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4704" h="2810">
                <a:moveTo>
                  <a:pt x="80" y="48"/>
                </a:moveTo>
                <a:lnTo>
                  <a:pt x="1808" y="48"/>
                </a:lnTo>
                <a:lnTo>
                  <a:pt x="3680" y="0"/>
                </a:lnTo>
                <a:lnTo>
                  <a:pt x="4640" y="48"/>
                </a:lnTo>
                <a:cubicBezTo>
                  <a:pt x="4683" y="65"/>
                  <a:pt x="4690" y="70"/>
                  <a:pt x="4704" y="112"/>
                </a:cubicBezTo>
                <a:cubicBezTo>
                  <a:pt x="4692" y="149"/>
                  <a:pt x="4657" y="167"/>
                  <a:pt x="4624" y="184"/>
                </a:cubicBezTo>
                <a:cubicBezTo>
                  <a:pt x="4510" y="241"/>
                  <a:pt x="4412" y="241"/>
                  <a:pt x="4280" y="248"/>
                </a:cubicBezTo>
                <a:cubicBezTo>
                  <a:pt x="3917" y="321"/>
                  <a:pt x="3589" y="284"/>
                  <a:pt x="3192" y="288"/>
                </a:cubicBezTo>
                <a:cubicBezTo>
                  <a:pt x="2757" y="336"/>
                  <a:pt x="2315" y="258"/>
                  <a:pt x="1880" y="312"/>
                </a:cubicBezTo>
                <a:cubicBezTo>
                  <a:pt x="1821" y="332"/>
                  <a:pt x="1847" y="320"/>
                  <a:pt x="1800" y="344"/>
                </a:cubicBezTo>
                <a:cubicBezTo>
                  <a:pt x="1792" y="355"/>
                  <a:pt x="1785" y="367"/>
                  <a:pt x="1776" y="376"/>
                </a:cubicBezTo>
                <a:cubicBezTo>
                  <a:pt x="1769" y="383"/>
                  <a:pt x="1753" y="382"/>
                  <a:pt x="1752" y="392"/>
                </a:cubicBezTo>
                <a:cubicBezTo>
                  <a:pt x="1750" y="409"/>
                  <a:pt x="1759" y="426"/>
                  <a:pt x="1768" y="440"/>
                </a:cubicBezTo>
                <a:cubicBezTo>
                  <a:pt x="1806" y="498"/>
                  <a:pt x="1838" y="537"/>
                  <a:pt x="1896" y="576"/>
                </a:cubicBezTo>
                <a:cubicBezTo>
                  <a:pt x="1919" y="610"/>
                  <a:pt x="1946" y="623"/>
                  <a:pt x="1960" y="664"/>
                </a:cubicBezTo>
                <a:cubicBezTo>
                  <a:pt x="1944" y="758"/>
                  <a:pt x="1933" y="747"/>
                  <a:pt x="1864" y="808"/>
                </a:cubicBezTo>
                <a:cubicBezTo>
                  <a:pt x="1847" y="823"/>
                  <a:pt x="1832" y="840"/>
                  <a:pt x="1816" y="856"/>
                </a:cubicBezTo>
                <a:cubicBezTo>
                  <a:pt x="1808" y="864"/>
                  <a:pt x="1792" y="880"/>
                  <a:pt x="1792" y="880"/>
                </a:cubicBezTo>
                <a:cubicBezTo>
                  <a:pt x="1773" y="937"/>
                  <a:pt x="1823" y="958"/>
                  <a:pt x="1840" y="1008"/>
                </a:cubicBezTo>
                <a:cubicBezTo>
                  <a:pt x="1837" y="1043"/>
                  <a:pt x="1838" y="1078"/>
                  <a:pt x="1832" y="1112"/>
                </a:cubicBezTo>
                <a:cubicBezTo>
                  <a:pt x="1826" y="1145"/>
                  <a:pt x="1772" y="1173"/>
                  <a:pt x="1752" y="1200"/>
                </a:cubicBezTo>
                <a:cubicBezTo>
                  <a:pt x="1735" y="1250"/>
                  <a:pt x="1753" y="1311"/>
                  <a:pt x="1784" y="1352"/>
                </a:cubicBezTo>
                <a:cubicBezTo>
                  <a:pt x="1844" y="1432"/>
                  <a:pt x="1905" y="1510"/>
                  <a:pt x="1960" y="1592"/>
                </a:cubicBezTo>
                <a:cubicBezTo>
                  <a:pt x="1970" y="1633"/>
                  <a:pt x="1979" y="1693"/>
                  <a:pt x="1952" y="1728"/>
                </a:cubicBezTo>
                <a:cubicBezTo>
                  <a:pt x="1929" y="1758"/>
                  <a:pt x="1893" y="1777"/>
                  <a:pt x="1872" y="1808"/>
                </a:cubicBezTo>
                <a:cubicBezTo>
                  <a:pt x="1867" y="1816"/>
                  <a:pt x="1863" y="1826"/>
                  <a:pt x="1856" y="1832"/>
                </a:cubicBezTo>
                <a:cubicBezTo>
                  <a:pt x="1770" y="1907"/>
                  <a:pt x="1838" y="1824"/>
                  <a:pt x="1784" y="1896"/>
                </a:cubicBezTo>
                <a:cubicBezTo>
                  <a:pt x="1770" y="1938"/>
                  <a:pt x="1794" y="1941"/>
                  <a:pt x="1824" y="1968"/>
                </a:cubicBezTo>
                <a:cubicBezTo>
                  <a:pt x="1897" y="2034"/>
                  <a:pt x="1977" y="2102"/>
                  <a:pt x="2032" y="2184"/>
                </a:cubicBezTo>
                <a:cubicBezTo>
                  <a:pt x="2027" y="2203"/>
                  <a:pt x="2029" y="2225"/>
                  <a:pt x="2016" y="2240"/>
                </a:cubicBezTo>
                <a:cubicBezTo>
                  <a:pt x="2007" y="2250"/>
                  <a:pt x="1990" y="2247"/>
                  <a:pt x="1976" y="2248"/>
                </a:cubicBezTo>
                <a:cubicBezTo>
                  <a:pt x="1915" y="2252"/>
                  <a:pt x="1853" y="2253"/>
                  <a:pt x="1792" y="2256"/>
                </a:cubicBezTo>
                <a:cubicBezTo>
                  <a:pt x="1605" y="2273"/>
                  <a:pt x="1673" y="2258"/>
                  <a:pt x="1584" y="2280"/>
                </a:cubicBezTo>
                <a:cubicBezTo>
                  <a:pt x="1517" y="2325"/>
                  <a:pt x="1585" y="2404"/>
                  <a:pt x="1632" y="2440"/>
                </a:cubicBezTo>
                <a:cubicBezTo>
                  <a:pt x="1706" y="2497"/>
                  <a:pt x="1789" y="2516"/>
                  <a:pt x="1872" y="2552"/>
                </a:cubicBezTo>
                <a:cubicBezTo>
                  <a:pt x="1939" y="2581"/>
                  <a:pt x="1988" y="2616"/>
                  <a:pt x="2048" y="2656"/>
                </a:cubicBezTo>
                <a:cubicBezTo>
                  <a:pt x="2055" y="2693"/>
                  <a:pt x="2065" y="2721"/>
                  <a:pt x="2048" y="2760"/>
                </a:cubicBezTo>
                <a:cubicBezTo>
                  <a:pt x="2039" y="2780"/>
                  <a:pt x="2006" y="2773"/>
                  <a:pt x="1984" y="2776"/>
                </a:cubicBezTo>
                <a:cubicBezTo>
                  <a:pt x="1955" y="2780"/>
                  <a:pt x="1925" y="2783"/>
                  <a:pt x="1896" y="2784"/>
                </a:cubicBezTo>
                <a:cubicBezTo>
                  <a:pt x="1760" y="2788"/>
                  <a:pt x="1624" y="2789"/>
                  <a:pt x="1488" y="2792"/>
                </a:cubicBezTo>
                <a:cubicBezTo>
                  <a:pt x="1194" y="2810"/>
                  <a:pt x="902" y="2807"/>
                  <a:pt x="608" y="2800"/>
                </a:cubicBezTo>
                <a:cubicBezTo>
                  <a:pt x="404" y="2781"/>
                  <a:pt x="205" y="2760"/>
                  <a:pt x="0" y="2760"/>
                </a:cubicBezTo>
              </a:path>
            </a:pathLst>
          </a:custGeom>
          <a:solidFill>
            <a:srgbClr val="5F5F5F">
              <a:alpha val="50195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4BBA03C3-5FDB-AA45-B209-9BC8366ED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1004888"/>
            <a:ext cx="917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en-US" b="1">
                <a:latin typeface="Times New Roman" panose="02020603050405020304" pitchFamily="18" charset="0"/>
              </a:rPr>
              <a:t>- 40 ° C</a:t>
            </a:r>
            <a:endParaRPr lang="de-DE" altLang="en-US" sz="2400">
              <a:latin typeface="Times New Roman" panose="02020603050405020304" pitchFamily="18" charset="0"/>
            </a:endParaRP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16675330-FCD2-624C-9B39-6561BCFD7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2909888"/>
            <a:ext cx="723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en-US" b="1">
                <a:latin typeface="Times New Roman" panose="02020603050405020304" pitchFamily="18" charset="0"/>
              </a:rPr>
              <a:t>0 ° C</a:t>
            </a:r>
            <a:endParaRPr lang="de-DE" altLang="en-US" sz="2400">
              <a:latin typeface="Times New Roman" panose="02020603050405020304" pitchFamily="18" charset="0"/>
            </a:endParaRP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E9E4965D-4DC3-EC4A-9B34-B05CF8859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900" y="417513"/>
            <a:ext cx="827088" cy="400050"/>
          </a:xfrm>
          <a:prstGeom prst="rect">
            <a:avLst/>
          </a:prstGeom>
          <a:noFill/>
          <a:ln w="12700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en-US" b="1">
                <a:solidFill>
                  <a:srgbClr val="000066"/>
                </a:solidFill>
              </a:rPr>
              <a:t>Anvil</a:t>
            </a:r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427E809E-5488-7D4F-B384-5B5109043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150" y="4605338"/>
            <a:ext cx="3321743" cy="1200329"/>
          </a:xfrm>
          <a:prstGeom prst="rect">
            <a:avLst/>
          </a:prstGeom>
          <a:noFill/>
          <a:ln w="12700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en-US" sz="2400" b="1" dirty="0">
                <a:solidFill>
                  <a:srgbClr val="000066"/>
                </a:solidFill>
              </a:rPr>
              <a:t>„</a:t>
            </a:r>
            <a:r>
              <a:rPr lang="de-DE" altLang="en-US" sz="2400" b="1" dirty="0" err="1">
                <a:solidFill>
                  <a:srgbClr val="000066"/>
                </a:solidFill>
              </a:rPr>
              <a:t>Cumulonimbus</a:t>
            </a:r>
            <a:r>
              <a:rPr lang="de-DE" altLang="en-US" sz="2400" b="1" dirty="0">
                <a:solidFill>
                  <a:srgbClr val="000066"/>
                </a:solidFill>
              </a:rPr>
              <a:t> </a:t>
            </a:r>
          </a:p>
          <a:p>
            <a:r>
              <a:rPr lang="de-DE" altLang="en-US" sz="2400" b="1" dirty="0">
                <a:solidFill>
                  <a:srgbClr val="000066"/>
                </a:solidFill>
              </a:rPr>
              <a:t> </a:t>
            </a:r>
            <a:r>
              <a:rPr lang="de-DE" altLang="en-US" sz="2400" b="1" dirty="0" err="1">
                <a:solidFill>
                  <a:srgbClr val="000066"/>
                </a:solidFill>
              </a:rPr>
              <a:t>congestus</a:t>
            </a:r>
            <a:r>
              <a:rPr lang="de-DE" altLang="en-US" sz="2400" b="1" dirty="0">
                <a:solidFill>
                  <a:srgbClr val="000066"/>
                </a:solidFill>
              </a:rPr>
              <a:t>/</a:t>
            </a:r>
            <a:r>
              <a:rPr lang="de-DE" altLang="en-US" sz="2400" b="1" dirty="0" err="1">
                <a:solidFill>
                  <a:srgbClr val="000066"/>
                </a:solidFill>
              </a:rPr>
              <a:t>incus</a:t>
            </a:r>
            <a:r>
              <a:rPr lang="de-DE" altLang="en-US" sz="2400" b="1" dirty="0">
                <a:solidFill>
                  <a:srgbClr val="000066"/>
                </a:solidFill>
              </a:rPr>
              <a:t>“ =</a:t>
            </a:r>
          </a:p>
          <a:p>
            <a:r>
              <a:rPr lang="de-DE" altLang="en-US" sz="2400" b="1" dirty="0">
                <a:solidFill>
                  <a:srgbClr val="000066"/>
                </a:solidFill>
              </a:rPr>
              <a:t>Big </a:t>
            </a:r>
            <a:r>
              <a:rPr lang="de-DE" altLang="en-US" sz="2400" b="1" dirty="0" err="1">
                <a:solidFill>
                  <a:srgbClr val="000066"/>
                </a:solidFill>
              </a:rPr>
              <a:t>thunderstorm</a:t>
            </a:r>
            <a:endParaRPr lang="de-DE" altLang="en-US" sz="2400" dirty="0">
              <a:solidFill>
                <a:srgbClr val="000066"/>
              </a:solidFill>
            </a:endParaRPr>
          </a:p>
        </p:txBody>
      </p:sp>
      <p:sp>
        <p:nvSpPr>
          <p:cNvPr id="94215" name="Line 7">
            <a:extLst>
              <a:ext uri="{FF2B5EF4-FFF2-40B4-BE49-F238E27FC236}">
                <a16:creationId xmlns:a16="http://schemas.microsoft.com/office/drawing/2014/main" id="{4EB1EB8C-B77D-9B47-91A2-D5D16D4FA5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88" y="3073400"/>
            <a:ext cx="76200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Line 8">
            <a:extLst>
              <a:ext uri="{FF2B5EF4-FFF2-40B4-BE49-F238E27FC236}">
                <a16:creationId xmlns:a16="http://schemas.microsoft.com/office/drawing/2014/main" id="{4F38CFDE-F684-944F-B4A6-EAE3CEE228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00" y="1216025"/>
            <a:ext cx="7543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Line 9">
            <a:extLst>
              <a:ext uri="{FF2B5EF4-FFF2-40B4-BE49-F238E27FC236}">
                <a16:creationId xmlns:a16="http://schemas.microsoft.com/office/drawing/2014/main" id="{85B7C1CE-5F11-504A-9704-1A5103EE3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513" y="2146300"/>
            <a:ext cx="7543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8" name="Text Box 10">
            <a:extLst>
              <a:ext uri="{FF2B5EF4-FFF2-40B4-BE49-F238E27FC236}">
                <a16:creationId xmlns:a16="http://schemas.microsoft.com/office/drawing/2014/main" id="{5F787B8C-F45F-A44D-83AA-BC026DF8D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7838" y="1935163"/>
            <a:ext cx="917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en-US" b="1">
                <a:latin typeface="Times New Roman" panose="02020603050405020304" pitchFamily="18" charset="0"/>
              </a:rPr>
              <a:t>- 15 ° C</a:t>
            </a:r>
            <a:endParaRPr lang="de-DE" altLang="en-US" sz="2400">
              <a:latin typeface="Times New Roman" panose="02020603050405020304" pitchFamily="18" charset="0"/>
            </a:endParaRPr>
          </a:p>
        </p:txBody>
      </p:sp>
      <p:sp>
        <p:nvSpPr>
          <p:cNvPr id="94219" name="Text Box 11">
            <a:extLst>
              <a:ext uri="{FF2B5EF4-FFF2-40B4-BE49-F238E27FC236}">
                <a16:creationId xmlns:a16="http://schemas.microsoft.com/office/drawing/2014/main" id="{1AD9060C-604A-944D-8FC9-404A202EC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638" y="4076700"/>
            <a:ext cx="868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en-US" b="1">
                <a:latin typeface="Times New Roman" panose="02020603050405020304" pitchFamily="18" charset="0"/>
              </a:rPr>
              <a:t>+8 ° C</a:t>
            </a:r>
            <a:endParaRPr lang="de-DE" altLang="en-US" sz="2400">
              <a:latin typeface="Times New Roman" panose="02020603050405020304" pitchFamily="18" charset="0"/>
            </a:endParaRPr>
          </a:p>
        </p:txBody>
      </p:sp>
      <p:sp>
        <p:nvSpPr>
          <p:cNvPr id="94220" name="Line 12">
            <a:extLst>
              <a:ext uri="{FF2B5EF4-FFF2-40B4-BE49-F238E27FC236}">
                <a16:creationId xmlns:a16="http://schemas.microsoft.com/office/drawing/2014/main" id="{02DBDBA5-73F0-9144-8872-024866B79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88" y="4279900"/>
            <a:ext cx="76200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21" name="Text Box 13">
            <a:extLst>
              <a:ext uri="{FF2B5EF4-FFF2-40B4-BE49-F238E27FC236}">
                <a16:creationId xmlns:a16="http://schemas.microsoft.com/office/drawing/2014/main" id="{DDFA6C4A-EB0B-7B4E-860D-D7875346261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757237" y="2546350"/>
            <a:ext cx="2451100" cy="4603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66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en-US" sz="2400" b="1">
                <a:solidFill>
                  <a:srgbClr val="000066"/>
                </a:solidFill>
              </a:rPr>
              <a:t>Large updrafts</a:t>
            </a:r>
          </a:p>
        </p:txBody>
      </p:sp>
      <p:sp>
        <p:nvSpPr>
          <p:cNvPr id="94222" name="Oval 3">
            <a:extLst>
              <a:ext uri="{FF2B5EF4-FFF2-40B4-BE49-F238E27FC236}">
                <a16:creationId xmlns:a16="http://schemas.microsoft.com/office/drawing/2014/main" id="{9AD9C585-D11C-8045-83F6-7AB12282B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4419600"/>
            <a:ext cx="2286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23" name="AutoShape 11">
            <a:extLst>
              <a:ext uri="{FF2B5EF4-FFF2-40B4-BE49-F238E27FC236}">
                <a16:creationId xmlns:a16="http://schemas.microsoft.com/office/drawing/2014/main" id="{B00162BA-DBB0-B54B-99F4-E0129A5E4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50673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24" name="AutoShape 12">
            <a:extLst>
              <a:ext uri="{FF2B5EF4-FFF2-40B4-BE49-F238E27FC236}">
                <a16:creationId xmlns:a16="http://schemas.microsoft.com/office/drawing/2014/main" id="{8F4B9DB6-0C79-D246-A746-3029D7A74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51435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25" name="AutoShape 13">
            <a:extLst>
              <a:ext uri="{FF2B5EF4-FFF2-40B4-BE49-F238E27FC236}">
                <a16:creationId xmlns:a16="http://schemas.microsoft.com/office/drawing/2014/main" id="{D84D6F4C-E338-DC40-8E5D-8EED5BCE4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52197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26" name="AutoShape 14">
            <a:extLst>
              <a:ext uri="{FF2B5EF4-FFF2-40B4-BE49-F238E27FC236}">
                <a16:creationId xmlns:a16="http://schemas.microsoft.com/office/drawing/2014/main" id="{D6E6CB56-E5C7-7A47-90FD-6082C1598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44958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27" name="AutoShape 15">
            <a:extLst>
              <a:ext uri="{FF2B5EF4-FFF2-40B4-BE49-F238E27FC236}">
                <a16:creationId xmlns:a16="http://schemas.microsoft.com/office/drawing/2014/main" id="{DC4C8978-B303-3F4A-80FE-C67E1A348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52959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28" name="AutoShape 16">
            <a:extLst>
              <a:ext uri="{FF2B5EF4-FFF2-40B4-BE49-F238E27FC236}">
                <a16:creationId xmlns:a16="http://schemas.microsoft.com/office/drawing/2014/main" id="{8D8EE29C-0498-BD41-B62B-30CE08194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53721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29" name="AutoShape 17">
            <a:extLst>
              <a:ext uri="{FF2B5EF4-FFF2-40B4-BE49-F238E27FC236}">
                <a16:creationId xmlns:a16="http://schemas.microsoft.com/office/drawing/2014/main" id="{5E54834F-A88A-A54C-BD9D-4B3EB7DCD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52959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30" name="Line 18">
            <a:extLst>
              <a:ext uri="{FF2B5EF4-FFF2-40B4-BE49-F238E27FC236}">
                <a16:creationId xmlns:a16="http://schemas.microsoft.com/office/drawing/2014/main" id="{74ACF491-ABAF-0741-88A2-F6D745F174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2200" y="46482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31" name="AutoShape 19">
            <a:extLst>
              <a:ext uri="{FF2B5EF4-FFF2-40B4-BE49-F238E27FC236}">
                <a16:creationId xmlns:a16="http://schemas.microsoft.com/office/drawing/2014/main" id="{F1E9E6C8-5664-A446-BB2A-472EDB609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52197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32" name="AutoShape 20">
            <a:extLst>
              <a:ext uri="{FF2B5EF4-FFF2-40B4-BE49-F238E27FC236}">
                <a16:creationId xmlns:a16="http://schemas.microsoft.com/office/drawing/2014/main" id="{15DE564F-4AFC-3046-BD47-2EC97FA80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9906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33" name="AutoShape 21">
            <a:extLst>
              <a:ext uri="{FF2B5EF4-FFF2-40B4-BE49-F238E27FC236}">
                <a16:creationId xmlns:a16="http://schemas.microsoft.com/office/drawing/2014/main" id="{DCB75C84-E9A8-DC4F-95F9-841A00EB6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53721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34" name="AutoShape 22">
            <a:extLst>
              <a:ext uri="{FF2B5EF4-FFF2-40B4-BE49-F238E27FC236}">
                <a16:creationId xmlns:a16="http://schemas.microsoft.com/office/drawing/2014/main" id="{3ED5E62E-9874-EC4E-A730-237E9A596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53721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35" name="AutoShape 23">
            <a:extLst>
              <a:ext uri="{FF2B5EF4-FFF2-40B4-BE49-F238E27FC236}">
                <a16:creationId xmlns:a16="http://schemas.microsoft.com/office/drawing/2014/main" id="{C02B92F3-E3F8-DD47-AA96-B4192C54E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55245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36" name="AutoShape 24">
            <a:extLst>
              <a:ext uri="{FF2B5EF4-FFF2-40B4-BE49-F238E27FC236}">
                <a16:creationId xmlns:a16="http://schemas.microsoft.com/office/drawing/2014/main" id="{3C8898F9-4C03-6647-A695-DF725990D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55245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37" name="AutoShape 25">
            <a:extLst>
              <a:ext uri="{FF2B5EF4-FFF2-40B4-BE49-F238E27FC236}">
                <a16:creationId xmlns:a16="http://schemas.microsoft.com/office/drawing/2014/main" id="{E98B1A01-FCC2-B44E-B274-E4F6495ED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54483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38" name="Text Box 31">
            <a:extLst>
              <a:ext uri="{FF2B5EF4-FFF2-40B4-BE49-F238E27FC236}">
                <a16:creationId xmlns:a16="http://schemas.microsoft.com/office/drawing/2014/main" id="{B90467A6-169D-1746-B48A-7081D45C4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76250"/>
            <a:ext cx="933450" cy="40005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en-US" b="1">
                <a:solidFill>
                  <a:schemeClr val="bg1"/>
                </a:solidFill>
              </a:rPr>
              <a:t>all ice</a:t>
            </a:r>
          </a:p>
        </p:txBody>
      </p:sp>
      <p:sp>
        <p:nvSpPr>
          <p:cNvPr id="94239" name="Freeform 32">
            <a:extLst>
              <a:ext uri="{FF2B5EF4-FFF2-40B4-BE49-F238E27FC236}">
                <a16:creationId xmlns:a16="http://schemas.microsoft.com/office/drawing/2014/main" id="{6AAFC9BA-3A4D-D14C-85AA-0DBFA3232A5C}"/>
              </a:ext>
            </a:extLst>
          </p:cNvPr>
          <p:cNvSpPr>
            <a:spLocks/>
          </p:cNvSpPr>
          <p:nvPr/>
        </p:nvSpPr>
        <p:spPr bwMode="auto">
          <a:xfrm>
            <a:off x="960438" y="655638"/>
            <a:ext cx="658812" cy="3709987"/>
          </a:xfrm>
          <a:custGeom>
            <a:avLst/>
            <a:gdLst>
              <a:gd name="T0" fmla="*/ 2147483647 w 415"/>
              <a:gd name="T1" fmla="*/ 2147483647 h 2337"/>
              <a:gd name="T2" fmla="*/ 2147483647 w 415"/>
              <a:gd name="T3" fmla="*/ 2147483647 h 2337"/>
              <a:gd name="T4" fmla="*/ 2147483647 w 415"/>
              <a:gd name="T5" fmla="*/ 2147483647 h 2337"/>
              <a:gd name="T6" fmla="*/ 2147483647 w 415"/>
              <a:gd name="T7" fmla="*/ 2147483647 h 2337"/>
              <a:gd name="T8" fmla="*/ 2147483647 w 415"/>
              <a:gd name="T9" fmla="*/ 2147483647 h 2337"/>
              <a:gd name="T10" fmla="*/ 2147483647 w 415"/>
              <a:gd name="T11" fmla="*/ 2147483647 h 2337"/>
              <a:gd name="T12" fmla="*/ 2147483647 w 415"/>
              <a:gd name="T13" fmla="*/ 2147483647 h 2337"/>
              <a:gd name="T14" fmla="*/ 2147483647 w 415"/>
              <a:gd name="T15" fmla="*/ 2147483647 h 2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15"/>
              <a:gd name="T25" fmla="*/ 0 h 2337"/>
              <a:gd name="T26" fmla="*/ 415 w 415"/>
              <a:gd name="T27" fmla="*/ 2337 h 233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15" h="2337">
                <a:moveTo>
                  <a:pt x="98" y="2337"/>
                </a:moveTo>
                <a:cubicBezTo>
                  <a:pt x="49" y="1973"/>
                  <a:pt x="0" y="1610"/>
                  <a:pt x="7" y="1293"/>
                </a:cubicBezTo>
                <a:cubicBezTo>
                  <a:pt x="14" y="976"/>
                  <a:pt x="128" y="606"/>
                  <a:pt x="143" y="432"/>
                </a:cubicBezTo>
                <a:cubicBezTo>
                  <a:pt x="158" y="258"/>
                  <a:pt x="105" y="303"/>
                  <a:pt x="98" y="250"/>
                </a:cubicBezTo>
                <a:cubicBezTo>
                  <a:pt x="91" y="197"/>
                  <a:pt x="75" y="152"/>
                  <a:pt x="98" y="114"/>
                </a:cubicBezTo>
                <a:cubicBezTo>
                  <a:pt x="121" y="76"/>
                  <a:pt x="189" y="0"/>
                  <a:pt x="234" y="23"/>
                </a:cubicBezTo>
                <a:cubicBezTo>
                  <a:pt x="279" y="46"/>
                  <a:pt x="340" y="167"/>
                  <a:pt x="370" y="250"/>
                </a:cubicBezTo>
                <a:cubicBezTo>
                  <a:pt x="400" y="333"/>
                  <a:pt x="407" y="427"/>
                  <a:pt x="415" y="52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40" name="AutoShape 33">
            <a:extLst>
              <a:ext uri="{FF2B5EF4-FFF2-40B4-BE49-F238E27FC236}">
                <a16:creationId xmlns:a16="http://schemas.microsoft.com/office/drawing/2014/main" id="{729BB42D-4BB0-1140-933C-B27CFB047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825500"/>
            <a:ext cx="420687" cy="282575"/>
          </a:xfrm>
          <a:prstGeom prst="hexagon">
            <a:avLst>
              <a:gd name="adj" fmla="val 37219"/>
              <a:gd name="vf" fmla="val 115470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41" name="AutoShape 34">
            <a:extLst>
              <a:ext uri="{FF2B5EF4-FFF2-40B4-BE49-F238E27FC236}">
                <a16:creationId xmlns:a16="http://schemas.microsoft.com/office/drawing/2014/main" id="{D11B7AF4-F5BA-7541-9051-0E95D0FF4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981075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94242" name="Group 35">
            <a:extLst>
              <a:ext uri="{FF2B5EF4-FFF2-40B4-BE49-F238E27FC236}">
                <a16:creationId xmlns:a16="http://schemas.microsoft.com/office/drawing/2014/main" id="{5B4A0CA1-9659-F042-8596-00679135DE24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349500"/>
            <a:ext cx="576263" cy="433388"/>
            <a:chOff x="1837" y="3702"/>
            <a:chExt cx="363" cy="273"/>
          </a:xfrm>
        </p:grpSpPr>
        <p:sp>
          <p:nvSpPr>
            <p:cNvPr id="94278" name="Oval 36">
              <a:extLst>
                <a:ext uri="{FF2B5EF4-FFF2-40B4-BE49-F238E27FC236}">
                  <a16:creationId xmlns:a16="http://schemas.microsoft.com/office/drawing/2014/main" id="{F5F59AB8-86F0-FE4E-A7D0-715E29B65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702"/>
              <a:ext cx="363" cy="273"/>
            </a:xfrm>
            <a:prstGeom prst="ellipse">
              <a:avLst/>
            </a:prstGeom>
            <a:solidFill>
              <a:srgbClr val="0033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79" name="AutoShape 37">
              <a:extLst>
                <a:ext uri="{FF2B5EF4-FFF2-40B4-BE49-F238E27FC236}">
                  <a16:creationId xmlns:a16="http://schemas.microsoft.com/office/drawing/2014/main" id="{0B68EE52-2410-C74B-9D1E-24655DA8A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3793"/>
              <a:ext cx="265" cy="178"/>
            </a:xfrm>
            <a:prstGeom prst="hexagon">
              <a:avLst>
                <a:gd name="adj" fmla="val 37219"/>
                <a:gd name="vf" fmla="val 11547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80" name="AutoShape 38">
              <a:extLst>
                <a:ext uri="{FF2B5EF4-FFF2-40B4-BE49-F238E27FC236}">
                  <a16:creationId xmlns:a16="http://schemas.microsoft.com/office/drawing/2014/main" id="{B07CB58F-8054-194E-82A9-194D7C30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" y="3800"/>
              <a:ext cx="48" cy="48"/>
            </a:xfrm>
            <a:prstGeom prst="cube">
              <a:avLst>
                <a:gd name="adj" fmla="val 25000"/>
              </a:avLst>
            </a:prstGeom>
            <a:solidFill>
              <a:srgbClr val="9966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94243" name="Group 33">
            <a:extLst>
              <a:ext uri="{FF2B5EF4-FFF2-40B4-BE49-F238E27FC236}">
                <a16:creationId xmlns:a16="http://schemas.microsoft.com/office/drawing/2014/main" id="{ED23476C-4723-D640-9F76-A132F48402CC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655638"/>
            <a:ext cx="966787" cy="3709987"/>
            <a:chOff x="567" y="413"/>
            <a:chExt cx="609" cy="2337"/>
          </a:xfrm>
        </p:grpSpPr>
        <p:sp>
          <p:nvSpPr>
            <p:cNvPr id="94270" name="Oval 34">
              <a:extLst>
                <a:ext uri="{FF2B5EF4-FFF2-40B4-BE49-F238E27FC236}">
                  <a16:creationId xmlns:a16="http://schemas.microsoft.com/office/drawing/2014/main" id="{F9AF5784-4D1D-E440-803D-B7E46314C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1952"/>
              <a:ext cx="240" cy="240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71" name="AutoShape 35">
              <a:extLst>
                <a:ext uri="{FF2B5EF4-FFF2-40B4-BE49-F238E27FC236}">
                  <a16:creationId xmlns:a16="http://schemas.microsoft.com/office/drawing/2014/main" id="{8A74D325-D618-0843-82A6-F53EA4F8D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" y="2048"/>
              <a:ext cx="48" cy="48"/>
            </a:xfrm>
            <a:prstGeom prst="cube">
              <a:avLst>
                <a:gd name="adj" fmla="val 25000"/>
              </a:avLst>
            </a:prstGeom>
            <a:solidFill>
              <a:srgbClr val="9966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72" name="Freeform 36">
              <a:extLst>
                <a:ext uri="{FF2B5EF4-FFF2-40B4-BE49-F238E27FC236}">
                  <a16:creationId xmlns:a16="http://schemas.microsoft.com/office/drawing/2014/main" id="{5166CE85-CE0F-234C-8469-65D339BD2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" y="413"/>
              <a:ext cx="415" cy="2337"/>
            </a:xfrm>
            <a:custGeom>
              <a:avLst/>
              <a:gdLst>
                <a:gd name="T0" fmla="*/ 98 w 415"/>
                <a:gd name="T1" fmla="*/ 2337 h 2337"/>
                <a:gd name="T2" fmla="*/ 7 w 415"/>
                <a:gd name="T3" fmla="*/ 1293 h 2337"/>
                <a:gd name="T4" fmla="*/ 143 w 415"/>
                <a:gd name="T5" fmla="*/ 432 h 2337"/>
                <a:gd name="T6" fmla="*/ 98 w 415"/>
                <a:gd name="T7" fmla="*/ 250 h 2337"/>
                <a:gd name="T8" fmla="*/ 98 w 415"/>
                <a:gd name="T9" fmla="*/ 114 h 2337"/>
                <a:gd name="T10" fmla="*/ 234 w 415"/>
                <a:gd name="T11" fmla="*/ 23 h 2337"/>
                <a:gd name="T12" fmla="*/ 370 w 415"/>
                <a:gd name="T13" fmla="*/ 250 h 2337"/>
                <a:gd name="T14" fmla="*/ 415 w 415"/>
                <a:gd name="T15" fmla="*/ 522 h 23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15"/>
                <a:gd name="T25" fmla="*/ 0 h 2337"/>
                <a:gd name="T26" fmla="*/ 415 w 415"/>
                <a:gd name="T27" fmla="*/ 2337 h 23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15" h="2337">
                  <a:moveTo>
                    <a:pt x="98" y="2337"/>
                  </a:moveTo>
                  <a:cubicBezTo>
                    <a:pt x="49" y="1973"/>
                    <a:pt x="0" y="1610"/>
                    <a:pt x="7" y="1293"/>
                  </a:cubicBezTo>
                  <a:cubicBezTo>
                    <a:pt x="14" y="976"/>
                    <a:pt x="128" y="606"/>
                    <a:pt x="143" y="432"/>
                  </a:cubicBezTo>
                  <a:cubicBezTo>
                    <a:pt x="158" y="258"/>
                    <a:pt x="105" y="303"/>
                    <a:pt x="98" y="250"/>
                  </a:cubicBezTo>
                  <a:cubicBezTo>
                    <a:pt x="91" y="197"/>
                    <a:pt x="75" y="152"/>
                    <a:pt x="98" y="114"/>
                  </a:cubicBezTo>
                  <a:cubicBezTo>
                    <a:pt x="121" y="76"/>
                    <a:pt x="189" y="0"/>
                    <a:pt x="234" y="23"/>
                  </a:cubicBezTo>
                  <a:cubicBezTo>
                    <a:pt x="279" y="46"/>
                    <a:pt x="340" y="167"/>
                    <a:pt x="370" y="250"/>
                  </a:cubicBezTo>
                  <a:cubicBezTo>
                    <a:pt x="400" y="333"/>
                    <a:pt x="407" y="427"/>
                    <a:pt x="415" y="5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73" name="AutoShape 37">
              <a:extLst>
                <a:ext uri="{FF2B5EF4-FFF2-40B4-BE49-F238E27FC236}">
                  <a16:creationId xmlns:a16="http://schemas.microsoft.com/office/drawing/2014/main" id="{919ECB7D-ABE3-2E4E-881A-32787B8B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520"/>
              <a:ext cx="265" cy="178"/>
            </a:xfrm>
            <a:prstGeom prst="hexagon">
              <a:avLst>
                <a:gd name="adj" fmla="val 37219"/>
                <a:gd name="vf" fmla="val 11547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74" name="AutoShape 38">
              <a:extLst>
                <a:ext uri="{FF2B5EF4-FFF2-40B4-BE49-F238E27FC236}">
                  <a16:creationId xmlns:a16="http://schemas.microsoft.com/office/drawing/2014/main" id="{D5AFC8F8-1F26-8140-9473-52B52E167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618"/>
              <a:ext cx="48" cy="48"/>
            </a:xfrm>
            <a:prstGeom prst="cube">
              <a:avLst>
                <a:gd name="adj" fmla="val 25000"/>
              </a:avLst>
            </a:prstGeom>
            <a:solidFill>
              <a:srgbClr val="9966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75" name="AutoShape 39">
              <a:extLst>
                <a:ext uri="{FF2B5EF4-FFF2-40B4-BE49-F238E27FC236}">
                  <a16:creationId xmlns:a16="http://schemas.microsoft.com/office/drawing/2014/main" id="{5FA639E6-2643-5944-A2BE-57C21911F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" y="983"/>
              <a:ext cx="311" cy="224"/>
            </a:xfrm>
            <a:prstGeom prst="hexagon">
              <a:avLst>
                <a:gd name="adj" fmla="val 34710"/>
                <a:gd name="vf" fmla="val 11547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76" name="AutoShape 40">
              <a:extLst>
                <a:ext uri="{FF2B5EF4-FFF2-40B4-BE49-F238E27FC236}">
                  <a16:creationId xmlns:a16="http://schemas.microsoft.com/office/drawing/2014/main" id="{4FCFF72E-B81F-A641-AD73-D94CA839C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" y="1127"/>
              <a:ext cx="48" cy="48"/>
            </a:xfrm>
            <a:prstGeom prst="cube">
              <a:avLst>
                <a:gd name="adj" fmla="val 25000"/>
              </a:avLst>
            </a:prstGeom>
            <a:solidFill>
              <a:srgbClr val="9966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77" name="Line 41">
              <a:extLst>
                <a:ext uri="{FF2B5EF4-FFF2-40B4-BE49-F238E27FC236}">
                  <a16:creationId xmlns:a16="http://schemas.microsoft.com/office/drawing/2014/main" id="{FB3B591E-3B76-354E-90B4-20EB8FE82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" y="1253"/>
              <a:ext cx="0" cy="5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244" name="Group 43">
            <a:extLst>
              <a:ext uri="{FF2B5EF4-FFF2-40B4-BE49-F238E27FC236}">
                <a16:creationId xmlns:a16="http://schemas.microsoft.com/office/drawing/2014/main" id="{42D0C988-BCB4-CA4B-8C6B-24729CE05C0F}"/>
              </a:ext>
            </a:extLst>
          </p:cNvPr>
          <p:cNvGrpSpPr>
            <a:grpSpLocks/>
          </p:cNvGrpSpPr>
          <p:nvPr/>
        </p:nvGrpSpPr>
        <p:grpSpPr bwMode="auto">
          <a:xfrm>
            <a:off x="1547813" y="2205038"/>
            <a:ext cx="960437" cy="2628900"/>
            <a:chOff x="975" y="1389"/>
            <a:chExt cx="605" cy="1656"/>
          </a:xfrm>
        </p:grpSpPr>
        <p:sp>
          <p:nvSpPr>
            <p:cNvPr id="94258" name="Oval 44">
              <a:extLst>
                <a:ext uri="{FF2B5EF4-FFF2-40B4-BE49-F238E27FC236}">
                  <a16:creationId xmlns:a16="http://schemas.microsoft.com/office/drawing/2014/main" id="{1DB049B9-CFB6-F24E-A060-96DCD9F49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1480"/>
              <a:ext cx="240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59" name="AutoShape 45">
              <a:extLst>
                <a:ext uri="{FF2B5EF4-FFF2-40B4-BE49-F238E27FC236}">
                  <a16:creationId xmlns:a16="http://schemas.microsoft.com/office/drawing/2014/main" id="{E17C21F5-2CE4-5640-8E9B-FC22B7CA4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576"/>
              <a:ext cx="48" cy="48"/>
            </a:xfrm>
            <a:prstGeom prst="cube">
              <a:avLst>
                <a:gd name="adj" fmla="val 25000"/>
              </a:avLst>
            </a:prstGeom>
            <a:solidFill>
              <a:srgbClr val="9966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0" name="Oval 46">
              <a:extLst>
                <a:ext uri="{FF2B5EF4-FFF2-40B4-BE49-F238E27FC236}">
                  <a16:creationId xmlns:a16="http://schemas.microsoft.com/office/drawing/2014/main" id="{A5D15555-29C5-DF43-9C45-604B16823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1432"/>
              <a:ext cx="96" cy="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1" name="Oval 47">
              <a:extLst>
                <a:ext uri="{FF2B5EF4-FFF2-40B4-BE49-F238E27FC236}">
                  <a16:creationId xmlns:a16="http://schemas.microsoft.com/office/drawing/2014/main" id="{1595AAB9-0FA0-4D43-88A4-47AE7D672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1432"/>
              <a:ext cx="96" cy="96"/>
            </a:xfrm>
            <a:prstGeom prst="ellipse">
              <a:avLst/>
            </a:prstGeom>
            <a:solidFill>
              <a:srgbClr val="0033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2" name="Oval 48">
              <a:extLst>
                <a:ext uri="{FF2B5EF4-FFF2-40B4-BE49-F238E27FC236}">
                  <a16:creationId xmlns:a16="http://schemas.microsoft.com/office/drawing/2014/main" id="{E30093E0-CF3D-FB40-89AA-68FAF8863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" y="1528"/>
              <a:ext cx="96" cy="96"/>
            </a:xfrm>
            <a:prstGeom prst="ellipse">
              <a:avLst/>
            </a:prstGeom>
            <a:solidFill>
              <a:srgbClr val="0033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3" name="Oval 49">
              <a:extLst>
                <a:ext uri="{FF2B5EF4-FFF2-40B4-BE49-F238E27FC236}">
                  <a16:creationId xmlns:a16="http://schemas.microsoft.com/office/drawing/2014/main" id="{246A381A-BBD1-9D4E-AE51-08122A92B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1528"/>
              <a:ext cx="96" cy="96"/>
            </a:xfrm>
            <a:prstGeom prst="ellipse">
              <a:avLst/>
            </a:prstGeom>
            <a:solidFill>
              <a:srgbClr val="0033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4" name="Oval 50">
              <a:extLst>
                <a:ext uri="{FF2B5EF4-FFF2-40B4-BE49-F238E27FC236}">
                  <a16:creationId xmlns:a16="http://schemas.microsoft.com/office/drawing/2014/main" id="{267500C1-09F5-324A-9096-389CB29A4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616"/>
              <a:ext cx="96" cy="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5" name="Freeform 51">
              <a:extLst>
                <a:ext uri="{FF2B5EF4-FFF2-40B4-BE49-F238E27FC236}">
                  <a16:creationId xmlns:a16="http://schemas.microsoft.com/office/drawing/2014/main" id="{BDF7D043-F606-A943-BF13-72995606D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" y="1752"/>
              <a:ext cx="378" cy="1293"/>
            </a:xfrm>
            <a:custGeom>
              <a:avLst/>
              <a:gdLst>
                <a:gd name="T0" fmla="*/ 15 w 378"/>
                <a:gd name="T1" fmla="*/ 499 h 1293"/>
                <a:gd name="T2" fmla="*/ 15 w 378"/>
                <a:gd name="T3" fmla="*/ 771 h 1293"/>
                <a:gd name="T4" fmla="*/ 15 w 378"/>
                <a:gd name="T5" fmla="*/ 1043 h 1293"/>
                <a:gd name="T6" fmla="*/ 15 w 378"/>
                <a:gd name="T7" fmla="*/ 1179 h 1293"/>
                <a:gd name="T8" fmla="*/ 105 w 378"/>
                <a:gd name="T9" fmla="*/ 1270 h 1293"/>
                <a:gd name="T10" fmla="*/ 241 w 378"/>
                <a:gd name="T11" fmla="*/ 1270 h 1293"/>
                <a:gd name="T12" fmla="*/ 332 w 378"/>
                <a:gd name="T13" fmla="*/ 1134 h 1293"/>
                <a:gd name="T14" fmla="*/ 332 w 378"/>
                <a:gd name="T15" fmla="*/ 499 h 1293"/>
                <a:gd name="T16" fmla="*/ 378 w 378"/>
                <a:gd name="T17" fmla="*/ 0 h 12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8"/>
                <a:gd name="T28" fmla="*/ 0 h 1293"/>
                <a:gd name="T29" fmla="*/ 378 w 378"/>
                <a:gd name="T30" fmla="*/ 1293 h 129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8" h="1293">
                  <a:moveTo>
                    <a:pt x="15" y="499"/>
                  </a:moveTo>
                  <a:cubicBezTo>
                    <a:pt x="15" y="589"/>
                    <a:pt x="15" y="680"/>
                    <a:pt x="15" y="771"/>
                  </a:cubicBezTo>
                  <a:cubicBezTo>
                    <a:pt x="15" y="862"/>
                    <a:pt x="15" y="975"/>
                    <a:pt x="15" y="1043"/>
                  </a:cubicBezTo>
                  <a:cubicBezTo>
                    <a:pt x="15" y="1111"/>
                    <a:pt x="0" y="1141"/>
                    <a:pt x="15" y="1179"/>
                  </a:cubicBezTo>
                  <a:cubicBezTo>
                    <a:pt x="30" y="1217"/>
                    <a:pt x="67" y="1255"/>
                    <a:pt x="105" y="1270"/>
                  </a:cubicBezTo>
                  <a:cubicBezTo>
                    <a:pt x="143" y="1285"/>
                    <a:pt x="203" y="1293"/>
                    <a:pt x="241" y="1270"/>
                  </a:cubicBezTo>
                  <a:cubicBezTo>
                    <a:pt x="279" y="1247"/>
                    <a:pt x="317" y="1262"/>
                    <a:pt x="332" y="1134"/>
                  </a:cubicBezTo>
                  <a:cubicBezTo>
                    <a:pt x="347" y="1006"/>
                    <a:pt x="324" y="688"/>
                    <a:pt x="332" y="499"/>
                  </a:cubicBezTo>
                  <a:cubicBezTo>
                    <a:pt x="340" y="310"/>
                    <a:pt x="370" y="83"/>
                    <a:pt x="378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6" name="Oval 52">
              <a:extLst>
                <a:ext uri="{FF2B5EF4-FFF2-40B4-BE49-F238E27FC236}">
                  <a16:creationId xmlns:a16="http://schemas.microsoft.com/office/drawing/2014/main" id="{EE8806C3-2ED3-2B4E-8733-D70541F6F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" y="2659"/>
              <a:ext cx="240" cy="240"/>
            </a:xfrm>
            <a:prstGeom prst="ellipse">
              <a:avLst/>
            </a:prstGeom>
            <a:solidFill>
              <a:srgbClr val="0033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7" name="Oval 53">
              <a:extLst>
                <a:ext uri="{FF2B5EF4-FFF2-40B4-BE49-F238E27FC236}">
                  <a16:creationId xmlns:a16="http://schemas.microsoft.com/office/drawing/2014/main" id="{ECB61847-7B3F-EC4B-8813-CA91EC00F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616"/>
              <a:ext cx="96" cy="96"/>
            </a:xfrm>
            <a:prstGeom prst="ellipse">
              <a:avLst/>
            </a:prstGeom>
            <a:solidFill>
              <a:srgbClr val="0033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8" name="Oval 54">
              <a:extLst>
                <a:ext uri="{FF2B5EF4-FFF2-40B4-BE49-F238E27FC236}">
                  <a16:creationId xmlns:a16="http://schemas.microsoft.com/office/drawing/2014/main" id="{1C56EB6B-A099-024E-8259-E9D0799FB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1389"/>
              <a:ext cx="96" cy="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269" name="Oval 55">
              <a:extLst>
                <a:ext uri="{FF2B5EF4-FFF2-40B4-BE49-F238E27FC236}">
                  <a16:creationId xmlns:a16="http://schemas.microsoft.com/office/drawing/2014/main" id="{96B4E0C3-769A-234A-9A08-A60A229D2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1389"/>
              <a:ext cx="96" cy="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94245" name="AutoShape 57">
            <a:extLst>
              <a:ext uri="{FF2B5EF4-FFF2-40B4-BE49-F238E27FC236}">
                <a16:creationId xmlns:a16="http://schemas.microsoft.com/office/drawing/2014/main" id="{9BD91ED8-EB6E-EC49-8BBB-4D326E72C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365625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46" name="Freeform 58">
            <a:extLst>
              <a:ext uri="{FF2B5EF4-FFF2-40B4-BE49-F238E27FC236}">
                <a16:creationId xmlns:a16="http://schemas.microsoft.com/office/drawing/2014/main" id="{1265CAC2-8848-0C4C-9868-7B0DC407AB4C}"/>
              </a:ext>
            </a:extLst>
          </p:cNvPr>
          <p:cNvSpPr>
            <a:spLocks/>
          </p:cNvSpPr>
          <p:nvPr/>
        </p:nvSpPr>
        <p:spPr bwMode="auto">
          <a:xfrm>
            <a:off x="2257425" y="1123950"/>
            <a:ext cx="596900" cy="2605088"/>
          </a:xfrm>
          <a:custGeom>
            <a:avLst/>
            <a:gdLst>
              <a:gd name="T0" fmla="*/ 2147483647 w 376"/>
              <a:gd name="T1" fmla="*/ 2147483647 h 1641"/>
              <a:gd name="T2" fmla="*/ 2147483647 w 376"/>
              <a:gd name="T3" fmla="*/ 2147483647 h 1641"/>
              <a:gd name="T4" fmla="*/ 2147483647 w 376"/>
              <a:gd name="T5" fmla="*/ 2147483647 h 1641"/>
              <a:gd name="T6" fmla="*/ 2147483647 w 376"/>
              <a:gd name="T7" fmla="*/ 2147483647 h 1641"/>
              <a:gd name="T8" fmla="*/ 2147483647 w 376"/>
              <a:gd name="T9" fmla="*/ 2147483647 h 1641"/>
              <a:gd name="T10" fmla="*/ 2147483647 w 376"/>
              <a:gd name="T11" fmla="*/ 2147483647 h 1641"/>
              <a:gd name="T12" fmla="*/ 2147483647 w 376"/>
              <a:gd name="T13" fmla="*/ 2147483647 h 1641"/>
              <a:gd name="T14" fmla="*/ 2147483647 w 376"/>
              <a:gd name="T15" fmla="*/ 2147483647 h 1641"/>
              <a:gd name="T16" fmla="*/ 2147483647 w 376"/>
              <a:gd name="T17" fmla="*/ 2147483647 h 164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6"/>
              <a:gd name="T28" fmla="*/ 0 h 1641"/>
              <a:gd name="T29" fmla="*/ 376 w 376"/>
              <a:gd name="T30" fmla="*/ 1641 h 164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6" h="1641">
                <a:moveTo>
                  <a:pt x="7" y="689"/>
                </a:moveTo>
                <a:cubicBezTo>
                  <a:pt x="3" y="632"/>
                  <a:pt x="0" y="575"/>
                  <a:pt x="7" y="507"/>
                </a:cubicBezTo>
                <a:cubicBezTo>
                  <a:pt x="14" y="439"/>
                  <a:pt x="37" y="341"/>
                  <a:pt x="52" y="281"/>
                </a:cubicBezTo>
                <a:cubicBezTo>
                  <a:pt x="67" y="221"/>
                  <a:pt x="82" y="175"/>
                  <a:pt x="97" y="145"/>
                </a:cubicBezTo>
                <a:cubicBezTo>
                  <a:pt x="112" y="115"/>
                  <a:pt x="120" y="122"/>
                  <a:pt x="143" y="99"/>
                </a:cubicBezTo>
                <a:cubicBezTo>
                  <a:pt x="166" y="76"/>
                  <a:pt x="203" y="0"/>
                  <a:pt x="233" y="8"/>
                </a:cubicBezTo>
                <a:cubicBezTo>
                  <a:pt x="263" y="16"/>
                  <a:pt x="301" y="9"/>
                  <a:pt x="324" y="145"/>
                </a:cubicBezTo>
                <a:cubicBezTo>
                  <a:pt x="347" y="281"/>
                  <a:pt x="362" y="576"/>
                  <a:pt x="369" y="825"/>
                </a:cubicBezTo>
                <a:cubicBezTo>
                  <a:pt x="376" y="1074"/>
                  <a:pt x="369" y="1505"/>
                  <a:pt x="369" y="164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47" name="Freeform 59">
            <a:extLst>
              <a:ext uri="{FF2B5EF4-FFF2-40B4-BE49-F238E27FC236}">
                <a16:creationId xmlns:a16="http://schemas.microsoft.com/office/drawing/2014/main" id="{93DD7737-FBCC-814F-858A-D249FEC3CE3B}"/>
              </a:ext>
            </a:extLst>
          </p:cNvPr>
          <p:cNvSpPr>
            <a:spLocks/>
          </p:cNvSpPr>
          <p:nvPr/>
        </p:nvSpPr>
        <p:spPr bwMode="auto">
          <a:xfrm>
            <a:off x="2463800" y="990600"/>
            <a:ext cx="503238" cy="392113"/>
          </a:xfrm>
          <a:custGeom>
            <a:avLst/>
            <a:gdLst>
              <a:gd name="T0" fmla="*/ 2147483647 w 317"/>
              <a:gd name="T1" fmla="*/ 2147483647 h 247"/>
              <a:gd name="T2" fmla="*/ 2147483647 w 317"/>
              <a:gd name="T3" fmla="*/ 2147483647 h 247"/>
              <a:gd name="T4" fmla="*/ 2147483647 w 317"/>
              <a:gd name="T5" fmla="*/ 2147483647 h 247"/>
              <a:gd name="T6" fmla="*/ 2147483647 w 317"/>
              <a:gd name="T7" fmla="*/ 2147483647 h 247"/>
              <a:gd name="T8" fmla="*/ 2147483647 w 317"/>
              <a:gd name="T9" fmla="*/ 2147483647 h 247"/>
              <a:gd name="T10" fmla="*/ 2147483647 w 317"/>
              <a:gd name="T11" fmla="*/ 2147483647 h 247"/>
              <a:gd name="T12" fmla="*/ 2147483647 w 317"/>
              <a:gd name="T13" fmla="*/ 2147483647 h 247"/>
              <a:gd name="T14" fmla="*/ 2147483647 w 317"/>
              <a:gd name="T15" fmla="*/ 2147483647 h 247"/>
              <a:gd name="T16" fmla="*/ 2147483647 w 317"/>
              <a:gd name="T17" fmla="*/ 2147483647 h 247"/>
              <a:gd name="T18" fmla="*/ 2147483647 w 317"/>
              <a:gd name="T19" fmla="*/ 2147483647 h 247"/>
              <a:gd name="T20" fmla="*/ 0 w 317"/>
              <a:gd name="T21" fmla="*/ 2147483647 h 247"/>
              <a:gd name="T22" fmla="*/ 2147483647 w 317"/>
              <a:gd name="T23" fmla="*/ 2147483647 h 247"/>
              <a:gd name="T24" fmla="*/ 2147483647 w 317"/>
              <a:gd name="T25" fmla="*/ 2147483647 h 24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17"/>
              <a:gd name="T40" fmla="*/ 0 h 247"/>
              <a:gd name="T41" fmla="*/ 317 w 317"/>
              <a:gd name="T42" fmla="*/ 247 h 24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17" h="247">
                <a:moveTo>
                  <a:pt x="64" y="225"/>
                </a:moveTo>
                <a:cubicBezTo>
                  <a:pt x="124" y="245"/>
                  <a:pt x="120" y="247"/>
                  <a:pt x="224" y="225"/>
                </a:cubicBezTo>
                <a:cubicBezTo>
                  <a:pt x="233" y="223"/>
                  <a:pt x="232" y="207"/>
                  <a:pt x="240" y="201"/>
                </a:cubicBezTo>
                <a:cubicBezTo>
                  <a:pt x="245" y="197"/>
                  <a:pt x="294" y="186"/>
                  <a:pt x="296" y="185"/>
                </a:cubicBezTo>
                <a:cubicBezTo>
                  <a:pt x="317" y="121"/>
                  <a:pt x="301" y="130"/>
                  <a:pt x="240" y="121"/>
                </a:cubicBezTo>
                <a:cubicBezTo>
                  <a:pt x="228" y="86"/>
                  <a:pt x="238" y="76"/>
                  <a:pt x="272" y="65"/>
                </a:cubicBezTo>
                <a:cubicBezTo>
                  <a:pt x="250" y="0"/>
                  <a:pt x="202" y="29"/>
                  <a:pt x="160" y="57"/>
                </a:cubicBezTo>
                <a:cubicBezTo>
                  <a:pt x="120" y="49"/>
                  <a:pt x="103" y="39"/>
                  <a:pt x="64" y="49"/>
                </a:cubicBezTo>
                <a:cubicBezTo>
                  <a:pt x="58" y="67"/>
                  <a:pt x="60" y="90"/>
                  <a:pt x="48" y="105"/>
                </a:cubicBezTo>
                <a:cubicBezTo>
                  <a:pt x="43" y="112"/>
                  <a:pt x="32" y="109"/>
                  <a:pt x="24" y="113"/>
                </a:cubicBezTo>
                <a:cubicBezTo>
                  <a:pt x="15" y="117"/>
                  <a:pt x="8" y="124"/>
                  <a:pt x="0" y="129"/>
                </a:cubicBezTo>
                <a:cubicBezTo>
                  <a:pt x="6" y="178"/>
                  <a:pt x="2" y="234"/>
                  <a:pt x="64" y="241"/>
                </a:cubicBezTo>
                <a:cubicBezTo>
                  <a:pt x="80" y="243"/>
                  <a:pt x="96" y="241"/>
                  <a:pt x="112" y="241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48" name="AutoShape 60">
            <a:extLst>
              <a:ext uri="{FF2B5EF4-FFF2-40B4-BE49-F238E27FC236}">
                <a16:creationId xmlns:a16="http://schemas.microsoft.com/office/drawing/2014/main" id="{FEBF0EA5-46AE-1D4F-B4E0-44A314A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12192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49" name="Oval 62">
            <a:extLst>
              <a:ext uri="{FF2B5EF4-FFF2-40B4-BE49-F238E27FC236}">
                <a16:creationId xmlns:a16="http://schemas.microsoft.com/office/drawing/2014/main" id="{917ED016-0093-3045-BA58-C440D9BC3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3581400"/>
            <a:ext cx="609600" cy="609600"/>
          </a:xfrm>
          <a:prstGeom prst="ellipse">
            <a:avLst/>
          </a:prstGeom>
          <a:solidFill>
            <a:srgbClr val="3333CC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50" name="Freeform 63">
            <a:extLst>
              <a:ext uri="{FF2B5EF4-FFF2-40B4-BE49-F238E27FC236}">
                <a16:creationId xmlns:a16="http://schemas.microsoft.com/office/drawing/2014/main" id="{15DF7ED1-76C8-4644-AA37-789ADD8089F9}"/>
              </a:ext>
            </a:extLst>
          </p:cNvPr>
          <p:cNvSpPr>
            <a:spLocks/>
          </p:cNvSpPr>
          <p:nvPr/>
        </p:nvSpPr>
        <p:spPr bwMode="auto">
          <a:xfrm>
            <a:off x="2692400" y="3657600"/>
            <a:ext cx="503238" cy="392113"/>
          </a:xfrm>
          <a:custGeom>
            <a:avLst/>
            <a:gdLst>
              <a:gd name="T0" fmla="*/ 2147483647 w 317"/>
              <a:gd name="T1" fmla="*/ 2147483647 h 247"/>
              <a:gd name="T2" fmla="*/ 2147483647 w 317"/>
              <a:gd name="T3" fmla="*/ 2147483647 h 247"/>
              <a:gd name="T4" fmla="*/ 2147483647 w 317"/>
              <a:gd name="T5" fmla="*/ 2147483647 h 247"/>
              <a:gd name="T6" fmla="*/ 2147483647 w 317"/>
              <a:gd name="T7" fmla="*/ 2147483647 h 247"/>
              <a:gd name="T8" fmla="*/ 2147483647 w 317"/>
              <a:gd name="T9" fmla="*/ 2147483647 h 247"/>
              <a:gd name="T10" fmla="*/ 2147483647 w 317"/>
              <a:gd name="T11" fmla="*/ 2147483647 h 247"/>
              <a:gd name="T12" fmla="*/ 2147483647 w 317"/>
              <a:gd name="T13" fmla="*/ 2147483647 h 247"/>
              <a:gd name="T14" fmla="*/ 2147483647 w 317"/>
              <a:gd name="T15" fmla="*/ 2147483647 h 247"/>
              <a:gd name="T16" fmla="*/ 2147483647 w 317"/>
              <a:gd name="T17" fmla="*/ 2147483647 h 247"/>
              <a:gd name="T18" fmla="*/ 2147483647 w 317"/>
              <a:gd name="T19" fmla="*/ 2147483647 h 247"/>
              <a:gd name="T20" fmla="*/ 0 w 317"/>
              <a:gd name="T21" fmla="*/ 2147483647 h 247"/>
              <a:gd name="T22" fmla="*/ 2147483647 w 317"/>
              <a:gd name="T23" fmla="*/ 2147483647 h 247"/>
              <a:gd name="T24" fmla="*/ 2147483647 w 317"/>
              <a:gd name="T25" fmla="*/ 2147483647 h 24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17"/>
              <a:gd name="T40" fmla="*/ 0 h 247"/>
              <a:gd name="T41" fmla="*/ 317 w 317"/>
              <a:gd name="T42" fmla="*/ 247 h 24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17" h="247">
                <a:moveTo>
                  <a:pt x="64" y="225"/>
                </a:moveTo>
                <a:cubicBezTo>
                  <a:pt x="124" y="245"/>
                  <a:pt x="120" y="247"/>
                  <a:pt x="224" y="225"/>
                </a:cubicBezTo>
                <a:cubicBezTo>
                  <a:pt x="233" y="223"/>
                  <a:pt x="232" y="207"/>
                  <a:pt x="240" y="201"/>
                </a:cubicBezTo>
                <a:cubicBezTo>
                  <a:pt x="245" y="197"/>
                  <a:pt x="294" y="186"/>
                  <a:pt x="296" y="185"/>
                </a:cubicBezTo>
                <a:cubicBezTo>
                  <a:pt x="317" y="121"/>
                  <a:pt x="301" y="130"/>
                  <a:pt x="240" y="121"/>
                </a:cubicBezTo>
                <a:cubicBezTo>
                  <a:pt x="228" y="86"/>
                  <a:pt x="238" y="76"/>
                  <a:pt x="272" y="65"/>
                </a:cubicBezTo>
                <a:cubicBezTo>
                  <a:pt x="250" y="0"/>
                  <a:pt x="202" y="29"/>
                  <a:pt x="160" y="57"/>
                </a:cubicBezTo>
                <a:cubicBezTo>
                  <a:pt x="120" y="49"/>
                  <a:pt x="103" y="39"/>
                  <a:pt x="64" y="49"/>
                </a:cubicBezTo>
                <a:cubicBezTo>
                  <a:pt x="58" y="67"/>
                  <a:pt x="60" y="90"/>
                  <a:pt x="48" y="105"/>
                </a:cubicBezTo>
                <a:cubicBezTo>
                  <a:pt x="43" y="112"/>
                  <a:pt x="32" y="109"/>
                  <a:pt x="24" y="113"/>
                </a:cubicBezTo>
                <a:cubicBezTo>
                  <a:pt x="15" y="117"/>
                  <a:pt x="8" y="124"/>
                  <a:pt x="0" y="129"/>
                </a:cubicBezTo>
                <a:cubicBezTo>
                  <a:pt x="6" y="178"/>
                  <a:pt x="2" y="234"/>
                  <a:pt x="64" y="241"/>
                </a:cubicBezTo>
                <a:cubicBezTo>
                  <a:pt x="80" y="243"/>
                  <a:pt x="96" y="241"/>
                  <a:pt x="112" y="241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51" name="AutoShape 64">
            <a:extLst>
              <a:ext uri="{FF2B5EF4-FFF2-40B4-BE49-F238E27FC236}">
                <a16:creationId xmlns:a16="http://schemas.microsoft.com/office/drawing/2014/main" id="{11882A76-9A54-5947-B484-6AA39CFBF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38862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52" name="Text Box 8">
            <a:extLst>
              <a:ext uri="{FF2B5EF4-FFF2-40B4-BE49-F238E27FC236}">
                <a16:creationId xmlns:a16="http://schemas.microsoft.com/office/drawing/2014/main" id="{44518F0D-A88E-034B-963B-0D2FCFB5C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810000"/>
            <a:ext cx="2219325" cy="400050"/>
          </a:xfrm>
          <a:prstGeom prst="rect">
            <a:avLst/>
          </a:prstGeom>
          <a:solidFill>
            <a:schemeClr val="bg1"/>
          </a:solidFill>
          <a:ln w="12700">
            <a:solidFill>
              <a:srgbClr val="3333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de-DE" altLang="en-US" b="1">
                <a:solidFill>
                  <a:srgbClr val="3333CC"/>
                </a:solidFill>
              </a:rPr>
              <a:t>Melting (partly)</a:t>
            </a:r>
          </a:p>
        </p:txBody>
      </p:sp>
      <p:sp>
        <p:nvSpPr>
          <p:cNvPr id="94253" name="Text Box 2">
            <a:extLst>
              <a:ext uri="{FF2B5EF4-FFF2-40B4-BE49-F238E27FC236}">
                <a16:creationId xmlns:a16="http://schemas.microsoft.com/office/drawing/2014/main" id="{E2F6B22D-D8B1-9043-AF8F-7C137FEE4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716588"/>
            <a:ext cx="2138363" cy="708025"/>
          </a:xfrm>
          <a:prstGeom prst="rect">
            <a:avLst/>
          </a:prstGeom>
          <a:solidFill>
            <a:schemeClr val="bg1"/>
          </a:solidFill>
          <a:ln w="12700">
            <a:solidFill>
              <a:srgbClr val="3333CC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de-DE" altLang="en-US" sz="1600" b="1">
                <a:latin typeface="Times New Roman" panose="02020603050405020304" pitchFamily="18" charset="0"/>
              </a:rPr>
              <a:t>              </a:t>
            </a:r>
            <a:r>
              <a:rPr lang="de-DE" altLang="en-US" b="1">
                <a:solidFill>
                  <a:srgbClr val="3333CC"/>
                </a:solidFill>
              </a:rPr>
              <a:t>Rain or </a:t>
            </a:r>
            <a:br>
              <a:rPr lang="de-DE" altLang="en-US" b="1">
                <a:solidFill>
                  <a:srgbClr val="3333CC"/>
                </a:solidFill>
              </a:rPr>
            </a:br>
            <a:r>
              <a:rPr lang="de-DE" altLang="en-US" b="1">
                <a:solidFill>
                  <a:srgbClr val="3333CC"/>
                </a:solidFill>
              </a:rPr>
              <a:t>graupel or hail</a:t>
            </a:r>
            <a:endParaRPr lang="de-DE" altLang="en-US">
              <a:solidFill>
                <a:srgbClr val="3333CC"/>
              </a:solidFill>
            </a:endParaRPr>
          </a:p>
        </p:txBody>
      </p:sp>
      <p:sp>
        <p:nvSpPr>
          <p:cNvPr id="94254" name="Freeform 3">
            <a:extLst>
              <a:ext uri="{FF2B5EF4-FFF2-40B4-BE49-F238E27FC236}">
                <a16:creationId xmlns:a16="http://schemas.microsoft.com/office/drawing/2014/main" id="{5B040725-0D6D-754B-8D5E-AD4D37E745F0}"/>
              </a:ext>
            </a:extLst>
          </p:cNvPr>
          <p:cNvSpPr>
            <a:spLocks/>
          </p:cNvSpPr>
          <p:nvPr/>
        </p:nvSpPr>
        <p:spPr bwMode="auto">
          <a:xfrm>
            <a:off x="2525713" y="5549900"/>
            <a:ext cx="688975" cy="406400"/>
          </a:xfrm>
          <a:custGeom>
            <a:avLst/>
            <a:gdLst>
              <a:gd name="T0" fmla="*/ 2147483647 w 434"/>
              <a:gd name="T1" fmla="*/ 2147483647 h 256"/>
              <a:gd name="T2" fmla="*/ 2147483647 w 434"/>
              <a:gd name="T3" fmla="*/ 2147483647 h 256"/>
              <a:gd name="T4" fmla="*/ 2147483647 w 434"/>
              <a:gd name="T5" fmla="*/ 2147483647 h 256"/>
              <a:gd name="T6" fmla="*/ 2147483647 w 434"/>
              <a:gd name="T7" fmla="*/ 2147483647 h 256"/>
              <a:gd name="T8" fmla="*/ 2147483647 w 434"/>
              <a:gd name="T9" fmla="*/ 2147483647 h 256"/>
              <a:gd name="T10" fmla="*/ 2147483647 w 434"/>
              <a:gd name="T11" fmla="*/ 2147483647 h 256"/>
              <a:gd name="T12" fmla="*/ 2147483647 w 434"/>
              <a:gd name="T13" fmla="*/ 2147483647 h 256"/>
              <a:gd name="T14" fmla="*/ 2147483647 w 434"/>
              <a:gd name="T15" fmla="*/ 0 h 256"/>
              <a:gd name="T16" fmla="*/ 2147483647 w 434"/>
              <a:gd name="T17" fmla="*/ 2147483647 h 256"/>
              <a:gd name="T18" fmla="*/ 2147483647 w 434"/>
              <a:gd name="T19" fmla="*/ 2147483647 h 256"/>
              <a:gd name="T20" fmla="*/ 2147483647 w 434"/>
              <a:gd name="T21" fmla="*/ 2147483647 h 25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34"/>
              <a:gd name="T34" fmla="*/ 0 h 256"/>
              <a:gd name="T35" fmla="*/ 434 w 434"/>
              <a:gd name="T36" fmla="*/ 256 h 25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34" h="256">
                <a:moveTo>
                  <a:pt x="1" y="120"/>
                </a:moveTo>
                <a:cubicBezTo>
                  <a:pt x="13" y="182"/>
                  <a:pt x="18" y="184"/>
                  <a:pt x="65" y="224"/>
                </a:cubicBezTo>
                <a:cubicBezTo>
                  <a:pt x="85" y="241"/>
                  <a:pt x="137" y="256"/>
                  <a:pt x="137" y="256"/>
                </a:cubicBezTo>
                <a:cubicBezTo>
                  <a:pt x="206" y="253"/>
                  <a:pt x="276" y="254"/>
                  <a:pt x="345" y="248"/>
                </a:cubicBezTo>
                <a:cubicBezTo>
                  <a:pt x="362" y="246"/>
                  <a:pt x="393" y="232"/>
                  <a:pt x="393" y="232"/>
                </a:cubicBezTo>
                <a:cubicBezTo>
                  <a:pt x="407" y="218"/>
                  <a:pt x="425" y="207"/>
                  <a:pt x="425" y="184"/>
                </a:cubicBezTo>
                <a:cubicBezTo>
                  <a:pt x="425" y="144"/>
                  <a:pt x="434" y="96"/>
                  <a:pt x="409" y="64"/>
                </a:cubicBezTo>
                <a:cubicBezTo>
                  <a:pt x="369" y="14"/>
                  <a:pt x="308" y="7"/>
                  <a:pt x="249" y="0"/>
                </a:cubicBezTo>
                <a:cubicBezTo>
                  <a:pt x="195" y="5"/>
                  <a:pt x="141" y="9"/>
                  <a:pt x="89" y="24"/>
                </a:cubicBezTo>
                <a:cubicBezTo>
                  <a:pt x="63" y="32"/>
                  <a:pt x="17" y="64"/>
                  <a:pt x="17" y="64"/>
                </a:cubicBezTo>
                <a:cubicBezTo>
                  <a:pt x="0" y="115"/>
                  <a:pt x="1" y="95"/>
                  <a:pt x="1" y="120"/>
                </a:cubicBezTo>
                <a:close/>
              </a:path>
            </a:pathLst>
          </a:custGeom>
          <a:solidFill>
            <a:srgbClr val="3333CC"/>
          </a:solidFill>
          <a:ln w="127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55" name="AutoShape 21">
            <a:extLst>
              <a:ext uri="{FF2B5EF4-FFF2-40B4-BE49-F238E27FC236}">
                <a16:creationId xmlns:a16="http://schemas.microsoft.com/office/drawing/2014/main" id="{063EFE31-9B04-C44C-B2BB-B82718D3C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753100"/>
            <a:ext cx="76200" cy="76200"/>
          </a:xfrm>
          <a:prstGeom prst="cube">
            <a:avLst>
              <a:gd name="adj" fmla="val 25000"/>
            </a:avLst>
          </a:prstGeom>
          <a:solidFill>
            <a:srgbClr val="9966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56" name="Line 68">
            <a:extLst>
              <a:ext uri="{FF2B5EF4-FFF2-40B4-BE49-F238E27FC236}">
                <a16:creationId xmlns:a16="http://schemas.microsoft.com/office/drawing/2014/main" id="{86288526-C2CA-744B-8A85-E99C51225F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8613" y="4343400"/>
            <a:ext cx="0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57" name="TextBox 92">
            <a:extLst>
              <a:ext uri="{FF2B5EF4-FFF2-40B4-BE49-F238E27FC236}">
                <a16:creationId xmlns:a16="http://schemas.microsoft.com/office/drawing/2014/main" id="{FA8F3B50-BA35-CB45-ADB4-BB28B4D56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019800"/>
            <a:ext cx="4371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Cycle can be repeated many times,</a:t>
            </a:r>
          </a:p>
          <a:p>
            <a:pPr eaLnBrk="1" hangingPunct="1"/>
            <a:r>
              <a:rPr lang="en-US" altLang="en-US"/>
              <a:t>if violent updrafts = larger hailstones</a:t>
            </a:r>
          </a:p>
        </p:txBody>
      </p:sp>
    </p:spTree>
    <p:extLst>
      <p:ext uri="{BB962C8B-B14F-4D97-AF65-F5344CB8AC3E}">
        <p14:creationId xmlns:p14="http://schemas.microsoft.com/office/powerpoint/2010/main" val="2909508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3338" y="7938"/>
            <a:ext cx="9144001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8 – Key 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3DEA8-83DD-CC45-B8D6-F835A8396125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838200"/>
            <a:ext cx="8229600" cy="28130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1800" kern="0" dirty="0"/>
              <a:t>Atmospheric scales – global (e.g., jet streams), synoptic (e.g., high and low pressure systems), </a:t>
            </a:r>
            <a:r>
              <a:rPr lang="en-US" altLang="en-US" sz="1800" kern="0" dirty="0" err="1"/>
              <a:t>meso</a:t>
            </a:r>
            <a:r>
              <a:rPr lang="en-US" altLang="en-US" sz="1800" kern="0" dirty="0"/>
              <a:t> (e.g., T-storm system), micro</a:t>
            </a:r>
          </a:p>
          <a:p>
            <a:pPr eaLnBrk="1" hangingPunct="1"/>
            <a:r>
              <a:rPr lang="en-US" altLang="en-US" sz="1800" kern="0" dirty="0"/>
              <a:t>Global wind patterns</a:t>
            </a:r>
          </a:p>
          <a:p>
            <a:pPr lvl="1"/>
            <a:r>
              <a:rPr lang="en-US" altLang="en-US" sz="1800" kern="0" dirty="0"/>
              <a:t>Three cell model; alternating belts of low and high pressure; rising and sinking motion</a:t>
            </a:r>
          </a:p>
          <a:p>
            <a:pPr lvl="1"/>
            <a:r>
              <a:rPr lang="en-US" altLang="en-US" sz="1800" kern="0" dirty="0"/>
              <a:t>Hadley, </a:t>
            </a:r>
            <a:r>
              <a:rPr lang="en-US" altLang="en-US" sz="1800" kern="0" dirty="0" err="1"/>
              <a:t>Ferrel</a:t>
            </a:r>
            <a:r>
              <a:rPr lang="en-US" altLang="en-US" sz="1800" kern="0" dirty="0"/>
              <a:t>, polar cells</a:t>
            </a:r>
          </a:p>
          <a:p>
            <a:pPr lvl="1"/>
            <a:r>
              <a:rPr lang="en-US" altLang="en-US" sz="1800" kern="0" dirty="0"/>
              <a:t>ITCZ, trade winds, wind direction as function of latitude</a:t>
            </a:r>
          </a:p>
          <a:p>
            <a:r>
              <a:rPr lang="en-US" altLang="en-US" sz="1800" kern="0" dirty="0"/>
              <a:t>Wind systems: Monsoon, Santa Ana, Sea breeze</a:t>
            </a:r>
          </a:p>
          <a:p>
            <a:r>
              <a:rPr lang="en-US" altLang="en-US" sz="1800" kern="0" dirty="0"/>
              <a:t>Jet stream</a:t>
            </a:r>
          </a:p>
          <a:p>
            <a:pPr lvl="1"/>
            <a:r>
              <a:rPr lang="en-US" altLang="en-US" sz="1800" kern="0" dirty="0"/>
              <a:t>Polar and subtropical, both are westerlies</a:t>
            </a:r>
          </a:p>
          <a:p>
            <a:pPr lvl="1"/>
            <a:r>
              <a:rPr lang="en-US" altLang="en-US" sz="1800" kern="0" dirty="0"/>
              <a:t>Global warming, polar jet stream and “arctic blast”</a:t>
            </a:r>
          </a:p>
          <a:p>
            <a:r>
              <a:rPr lang="en-US" altLang="en-US" sz="1800" kern="0" dirty="0"/>
              <a:t>Ocean currents</a:t>
            </a:r>
          </a:p>
          <a:p>
            <a:pPr lvl="1"/>
            <a:r>
              <a:rPr lang="en-US" altLang="en-US" sz="1800" kern="0" dirty="0"/>
              <a:t>Driven by global wind systems, 45 </a:t>
            </a:r>
            <a:r>
              <a:rPr lang="en-US" altLang="en-US" sz="1800" kern="0" dirty="0" err="1"/>
              <a:t>deg</a:t>
            </a:r>
            <a:r>
              <a:rPr lang="en-US" altLang="en-US" sz="1800" kern="0" dirty="0"/>
              <a:t> angle</a:t>
            </a:r>
          </a:p>
          <a:p>
            <a:pPr lvl="1"/>
            <a:r>
              <a:rPr lang="en-US" altLang="en-US" sz="1800" kern="0" dirty="0"/>
              <a:t>Ekman spiral</a:t>
            </a:r>
          </a:p>
          <a:p>
            <a:r>
              <a:rPr lang="en-US" altLang="en-US" sz="1800" kern="0" dirty="0"/>
              <a:t>El Nino/La Nina</a:t>
            </a:r>
          </a:p>
          <a:p>
            <a:pPr lvl="1"/>
            <a:r>
              <a:rPr lang="en-US" altLang="en-US" sz="1800" kern="0" dirty="0"/>
              <a:t>Complex interplay of west-east winds in Pacific and ocean</a:t>
            </a:r>
          </a:p>
          <a:p>
            <a:pPr lvl="1"/>
            <a:r>
              <a:rPr lang="en-US" altLang="en-US" sz="1800" kern="0" dirty="0"/>
              <a:t>Warming of eastern Pacific (El Nino), cooling (La Nina)</a:t>
            </a:r>
          </a:p>
          <a:p>
            <a:pPr lvl="1"/>
            <a:r>
              <a:rPr lang="en-US" altLang="en-US" sz="1800" kern="0" dirty="0"/>
              <a:t>Global weather impact, e.g., cold and wet in SC during El Nino</a:t>
            </a:r>
          </a:p>
        </p:txBody>
      </p:sp>
    </p:spTree>
    <p:extLst>
      <p:ext uri="{BB962C8B-B14F-4D97-AF65-F5344CB8AC3E}">
        <p14:creationId xmlns:p14="http://schemas.microsoft.com/office/powerpoint/2010/main" val="136008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4E821C-3F6F-234C-9AD6-72DA1D7D6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57" y="3352800"/>
            <a:ext cx="6862243" cy="3446789"/>
          </a:xfrm>
          <a:prstGeom prst="rect">
            <a:avLst/>
          </a:prstGeom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Concept of Scale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BE49EA2-DB2A-5447-9C24-55E19828B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762000"/>
            <a:ext cx="3124200" cy="264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D87D3-56DF-8549-AC8A-1DFFEB4BAA06}"/>
              </a:ext>
            </a:extLst>
          </p:cNvPr>
          <p:cNvSpPr txBox="1"/>
          <p:nvPr/>
        </p:nvSpPr>
        <p:spPr>
          <a:xfrm>
            <a:off x="3657600" y="9906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scale,</a:t>
            </a:r>
            <a:br>
              <a:rPr lang="en-US" dirty="0"/>
            </a:br>
            <a:r>
              <a:rPr lang="en-US" dirty="0"/>
              <a:t>e.g., global wind systems</a:t>
            </a:r>
          </a:p>
        </p:txBody>
      </p:sp>
    </p:spTree>
    <p:extLst>
      <p:ext uri="{BB962C8B-B14F-4D97-AF65-F5344CB8AC3E}">
        <p14:creationId xmlns:p14="http://schemas.microsoft.com/office/powerpoint/2010/main" val="3296925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Sea and Land Breezes – mesoscale </a:t>
            </a:r>
            <a:endParaRPr altLang="en-US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4986253-A58A-A040-AC20-78750D840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98748"/>
            <a:ext cx="19143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Sea breezes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(mesoscale)</a:t>
            </a: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551DA472-6460-3144-A849-9AA21EB4C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241935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Image result for &quot;sea breeze&quot; &quot;florida keys&quot;">
            <a:extLst>
              <a:ext uri="{FF2B5EF4-FFF2-40B4-BE49-F238E27FC236}">
                <a16:creationId xmlns:a16="http://schemas.microsoft.com/office/drawing/2014/main" id="{238BA890-ACDF-094D-9B22-605CE4DD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981200"/>
            <a:ext cx="2300288" cy="38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B2FE5B-017E-0B40-ABEB-06AA6159578D}"/>
              </a:ext>
            </a:extLst>
          </p:cNvPr>
          <p:cNvSpPr txBox="1"/>
          <p:nvPr/>
        </p:nvSpPr>
        <p:spPr>
          <a:xfrm>
            <a:off x="6009809" y="5867400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Florida afternoon T-storms</a:t>
            </a:r>
            <a:br>
              <a:rPr lang="en-US" dirty="0"/>
            </a:br>
            <a:r>
              <a:rPr lang="en-US" dirty="0"/>
              <a:t>at the front of the sea breeze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A5E18C9-CF53-F24B-A617-75718CD2F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66800"/>
            <a:ext cx="2975441" cy="27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91F3E4-9BA6-224E-A9D5-F68D41F8E3F4}"/>
              </a:ext>
            </a:extLst>
          </p:cNvPr>
          <p:cNvSpPr txBox="1"/>
          <p:nvPr/>
        </p:nvSpPr>
        <p:spPr>
          <a:xfrm>
            <a:off x="3145765" y="3877250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development,</a:t>
            </a:r>
          </a:p>
          <a:p>
            <a:r>
              <a:rPr lang="en-US" dirty="0"/>
              <a:t>somewhat inland, mostly</a:t>
            </a:r>
            <a:br>
              <a:rPr lang="en-US" dirty="0"/>
            </a:br>
            <a:r>
              <a:rPr lang="en-US" dirty="0"/>
              <a:t>afternoon,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0C5C3-21B0-7345-8402-BBD1739FB180}"/>
              </a:ext>
            </a:extLst>
          </p:cNvPr>
          <p:cNvSpPr txBox="1"/>
          <p:nvPr/>
        </p:nvSpPr>
        <p:spPr>
          <a:xfrm>
            <a:off x="1600200" y="57150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Thermally driven</a:t>
            </a:r>
          </a:p>
        </p:txBody>
      </p:sp>
    </p:spTree>
    <p:extLst>
      <p:ext uri="{BB962C8B-B14F-4D97-AF65-F5344CB8AC3E}">
        <p14:creationId xmlns:p14="http://schemas.microsoft.com/office/powerpoint/2010/main" val="2739216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 dirty="0"/>
              <a:t>The Three-Cell Model</a:t>
            </a:r>
            <a:r>
              <a:rPr lang="en-US" altLang="en-US" dirty="0"/>
              <a:t> – global scale</a:t>
            </a:r>
            <a:endParaRPr altLang="en-US" dirty="0"/>
          </a:p>
        </p:txBody>
      </p:sp>
      <p:pic>
        <p:nvPicPr>
          <p:cNvPr id="6" name="Picture 6" descr="Aguado_Figure_08_03b">
            <a:extLst>
              <a:ext uri="{FF2B5EF4-FFF2-40B4-BE49-F238E27FC236}">
                <a16:creationId xmlns:a16="http://schemas.microsoft.com/office/drawing/2014/main" id="{94C4B880-9CA2-EF44-9D00-AD256AC5C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05000"/>
            <a:ext cx="5676900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0798CA1-62DA-9C4A-A22E-49DE2375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6172200"/>
            <a:ext cx="1914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Ferrell, 1865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C9B61-C03E-9A4E-9B47-9F438EDF323F}"/>
              </a:ext>
            </a:extLst>
          </p:cNvPr>
          <p:cNvSpPr txBox="1"/>
          <p:nvPr/>
        </p:nvSpPr>
        <p:spPr>
          <a:xfrm>
            <a:off x="591355" y="876855"/>
            <a:ext cx="731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Three pressure cells per hemisphere (ok @ surface)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0E9C9-3E56-4741-B7F3-EECBF583B565}"/>
              </a:ext>
            </a:extLst>
          </p:cNvPr>
          <p:cNvSpPr txBox="1"/>
          <p:nvPr/>
        </p:nvSpPr>
        <p:spPr>
          <a:xfrm>
            <a:off x="2865" y="6172200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Alternating easterlies/westerlies at surface</a:t>
            </a:r>
            <a:br>
              <a:rPr lang="en-US" dirty="0"/>
            </a:br>
            <a:r>
              <a:rPr lang="en-US" dirty="0"/>
              <a:t>(result of Coriolis force to the right in NH)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E509AC-BFD9-D14B-B26A-0B4C1B6F1DAB}"/>
              </a:ext>
            </a:extLst>
          </p:cNvPr>
          <p:cNvSpPr/>
          <p:nvPr/>
        </p:nvSpPr>
        <p:spPr>
          <a:xfrm>
            <a:off x="230462" y="1322085"/>
            <a:ext cx="8380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dirty="0"/>
              <a:t>For upper-air motions, the three-cell model is unrepresentative. There, the always westerly winds are driven by the PGF (South to North + Coriolis)</a:t>
            </a:r>
          </a:p>
        </p:txBody>
      </p:sp>
    </p:spTree>
    <p:extLst>
      <p:ext uri="{BB962C8B-B14F-4D97-AF65-F5344CB8AC3E}">
        <p14:creationId xmlns:p14="http://schemas.microsoft.com/office/powerpoint/2010/main" val="400854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22225" y="7938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0">
            <a:spAutoFit/>
          </a:bodyPr>
          <a:lstStyle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ED6B06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ED6B06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ED6B06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50000"/>
              </a:spcBef>
              <a:spcAft>
                <a:spcPct val="0"/>
              </a:spcAft>
              <a:defRPr sz="3200" b="1">
                <a:solidFill>
                  <a:srgbClr val="ED6B06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kern="0" dirty="0"/>
              <a:t>3</a:t>
            </a:r>
            <a:r>
              <a:rPr lang="en-US" altLang="en-US" kern="0" baseline="30000" dirty="0"/>
              <a:t>rd</a:t>
            </a:r>
            <a:r>
              <a:rPr lang="en-US" altLang="en-US" kern="0" dirty="0"/>
              <a:t> midterm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C5C0B2-B53A-D643-A880-E735E5D613AF}"/>
              </a:ext>
            </a:extLst>
          </p:cNvPr>
          <p:cNvSpPr/>
          <p:nvPr/>
        </p:nvSpPr>
        <p:spPr>
          <a:xfrm>
            <a:off x="381000" y="91440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Quiz 3 (= Midterm Exam 3) covers material from </a:t>
            </a:r>
            <a:r>
              <a:rPr lang="en-US" dirty="0">
                <a:solidFill>
                  <a:srgbClr val="FF0000"/>
                </a:solidFill>
              </a:rPr>
              <a:t>modules 6, 7, 8 </a:t>
            </a:r>
            <a:r>
              <a:rPr lang="en-US" dirty="0"/>
              <a:t>in the course, </a:t>
            </a:r>
            <a:r>
              <a:rPr lang="en-US" dirty="0">
                <a:solidFill>
                  <a:srgbClr val="FF0000"/>
                </a:solidFill>
              </a:rPr>
              <a:t>online at home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are allowed one attempt to complete the quiz. </a:t>
            </a:r>
            <a:br>
              <a:rPr lang="en-US" dirty="0"/>
            </a:br>
            <a:r>
              <a:rPr lang="en-US" dirty="0"/>
              <a:t>There is a </a:t>
            </a:r>
            <a:r>
              <a:rPr lang="en-US" dirty="0">
                <a:solidFill>
                  <a:srgbClr val="FF0000"/>
                </a:solidFill>
              </a:rPr>
              <a:t>time limit of 60 minutes</a:t>
            </a:r>
            <a:r>
              <a:rPr lang="en-US" dirty="0"/>
              <a:t> to complete the quiz after you start it.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to the previous quizzes, </a:t>
            </a:r>
            <a:r>
              <a:rPr lang="en-US" dirty="0">
                <a:solidFill>
                  <a:srgbClr val="FF0000"/>
                </a:solidFill>
              </a:rPr>
              <a:t>answers are NOT locked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40 multiple choice/fill-in-the-blank questions (2 points each), and four short essay questions (5 points each).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book, notes, etc. (</a:t>
            </a:r>
            <a:r>
              <a:rPr lang="en-US" dirty="0" err="1"/>
              <a:t>Respondus</a:t>
            </a:r>
            <a:r>
              <a:rPr lang="en-US" dirty="0"/>
              <a:t> browser NOT required).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AC9CC-879B-B54F-A7BF-5EC8EC52E4F6}"/>
              </a:ext>
            </a:extLst>
          </p:cNvPr>
          <p:cNvSpPr txBox="1"/>
          <p:nvPr/>
        </p:nvSpPr>
        <p:spPr>
          <a:xfrm>
            <a:off x="449902" y="4663866"/>
            <a:ext cx="81997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quiz will be taken online at home!</a:t>
            </a:r>
          </a:p>
          <a:p>
            <a:r>
              <a:rPr lang="en-US" b="1" dirty="0">
                <a:solidFill>
                  <a:srgbClr val="FF0000"/>
                </a:solidFill>
              </a:rPr>
              <a:t>Time window: 7:00 am to 11:59 pm </a:t>
            </a:r>
          </a:p>
          <a:p>
            <a:r>
              <a:rPr lang="en-US" dirty="0">
                <a:solidFill>
                  <a:srgbClr val="FF0000"/>
                </a:solidFill>
              </a:rPr>
              <a:t>1 </a:t>
            </a:r>
            <a:r>
              <a:rPr lang="en-US" dirty="0" err="1">
                <a:solidFill>
                  <a:srgbClr val="FF0000"/>
                </a:solidFill>
              </a:rPr>
              <a:t>hr</a:t>
            </a:r>
            <a:r>
              <a:rPr lang="en-US" dirty="0">
                <a:solidFill>
                  <a:srgbClr val="FF0000"/>
                </a:solidFill>
              </a:rPr>
              <a:t> time limit once started, you need to </a:t>
            </a:r>
            <a:r>
              <a:rPr lang="en-US" u="sng" dirty="0">
                <a:solidFill>
                  <a:srgbClr val="FF0000"/>
                </a:solidFill>
              </a:rPr>
              <a:t>start before 10:59 pm </a:t>
            </a:r>
            <a:r>
              <a:rPr lang="en-US" dirty="0">
                <a:solidFill>
                  <a:srgbClr val="FF0000"/>
                </a:solidFill>
              </a:rPr>
              <a:t>to have the 1 hr.</a:t>
            </a:r>
          </a:p>
          <a:p>
            <a:r>
              <a:rPr lang="en-US" b="1" dirty="0">
                <a:solidFill>
                  <a:srgbClr val="FF0000"/>
                </a:solidFill>
              </a:rPr>
              <a:t>Date: Thursday, April 9</a:t>
            </a:r>
          </a:p>
          <a:p>
            <a:r>
              <a:rPr lang="en-US" dirty="0"/>
              <a:t>No other assignments on April 9.</a:t>
            </a:r>
          </a:p>
        </p:txBody>
      </p:sp>
    </p:spTree>
    <p:extLst>
      <p:ext uri="{BB962C8B-B14F-4D97-AF65-F5344CB8AC3E}">
        <p14:creationId xmlns:p14="http://schemas.microsoft.com/office/powerpoint/2010/main" val="2362082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Three-Cell Model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056638-7A2E-6545-9416-98CFA9BD4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7" y="1066800"/>
            <a:ext cx="81534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Three pressure cells per hemisphere </a:t>
            </a:r>
          </a:p>
          <a:p>
            <a:pPr lvl="1" eaLnBrk="1" hangingPunct="1"/>
            <a:r>
              <a:rPr lang="en-US" altLang="en-US" sz="2000" b="1" i="1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Hadley cell</a:t>
            </a:r>
            <a:r>
              <a:rPr lang="en-US" altLang="en-US" sz="2000" b="1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</a:p>
          <a:p>
            <a:pPr lvl="2" eaLnBrk="1" hangingPunct="1"/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Between 0</a:t>
            </a:r>
            <a:r>
              <a:rPr lang="en-US" altLang="en-US" kern="0" baseline="30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o</a:t>
            </a:r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and 30</a:t>
            </a:r>
            <a:r>
              <a:rPr lang="en-US" altLang="en-US" kern="0" baseline="30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o</a:t>
            </a:r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latitude; NE, SE </a:t>
            </a:r>
            <a:r>
              <a:rPr lang="en-US" altLang="en-US" i="1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trade winds</a:t>
            </a:r>
          </a:p>
          <a:p>
            <a:pPr lvl="2" eaLnBrk="1" hangingPunct="1"/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Thermally driven tropical cell</a:t>
            </a:r>
          </a:p>
          <a:p>
            <a:pPr lvl="3" eaLnBrk="1" hangingPunct="1"/>
            <a:r>
              <a:rPr lang="en-US" altLang="en-US" sz="2000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More heating at the equator than in the subtropics</a:t>
            </a:r>
          </a:p>
          <a:p>
            <a:pPr lvl="2" eaLnBrk="1" hangingPunct="1"/>
            <a:r>
              <a:rPr lang="en-US" altLang="en-US" i="1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Equatorial low</a:t>
            </a:r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or </a:t>
            </a:r>
            <a:r>
              <a:rPr lang="en-US" altLang="en-US" i="1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intertropical convergence zone (ITCZ)</a:t>
            </a:r>
            <a:endParaRPr lang="en-US" altLang="en-US" kern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3" eaLnBrk="1" hangingPunct="1"/>
            <a:r>
              <a:rPr lang="en-US" altLang="en-US" sz="2000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Doldrums: Clouds, precipitation (rainiest latitudes)</a:t>
            </a:r>
          </a:p>
          <a:p>
            <a:pPr lvl="3" eaLnBrk="1" hangingPunct="1"/>
            <a:r>
              <a:rPr lang="en-US" altLang="en-US" sz="2000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Migrates with vertical solar angle; seasonally</a:t>
            </a:r>
          </a:p>
          <a:p>
            <a:pPr lvl="3" eaLnBrk="1" hangingPunct="1"/>
            <a:r>
              <a:rPr lang="en-US" altLang="en-US" sz="2000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Strongest in winter when temperature gradients</a:t>
            </a:r>
            <a:br>
              <a:rPr lang="en-US" altLang="en-US" sz="2000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en-US" sz="2000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are the strongest</a:t>
            </a:r>
          </a:p>
          <a:p>
            <a:pPr lvl="2" eaLnBrk="1" hangingPunct="1"/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Subsidence area at 30</a:t>
            </a:r>
            <a:r>
              <a:rPr lang="en-US" altLang="en-US" kern="0" baseline="300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o</a:t>
            </a:r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(subtropical high, Horse latitudes)</a:t>
            </a:r>
          </a:p>
          <a:p>
            <a:pPr lvl="3" eaLnBrk="1" hangingPunct="1"/>
            <a:r>
              <a:rPr lang="en-US" altLang="en-US" sz="2000" kern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Dry, arid climate and low wind speeds</a:t>
            </a:r>
          </a:p>
          <a:p>
            <a:pPr marL="914400" lvl="2" indent="0" eaLnBrk="1" hangingPunct="1">
              <a:buNone/>
            </a:pPr>
            <a:endParaRPr lang="en-US" altLang="en-US" sz="2200" kern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112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396875" y="1149350"/>
            <a:ext cx="8670925" cy="5106988"/>
          </a:xfrm>
        </p:spPr>
        <p:txBody>
          <a:bodyPr/>
          <a:lstStyle/>
          <a:p>
            <a:pPr eaLnBrk="1" hangingPunct="1"/>
            <a:r>
              <a:rPr lang="en-US" altLang="en-US" dirty="0"/>
              <a:t>Instead of cohesive pressure belts circling Earth, </a:t>
            </a:r>
            <a:r>
              <a:rPr lang="en-US" altLang="en-US" b="1" dirty="0" err="1"/>
              <a:t>semipermanent</a:t>
            </a:r>
            <a:r>
              <a:rPr lang="en-US" altLang="en-US" b="1" dirty="0"/>
              <a:t> cells</a:t>
            </a:r>
            <a:r>
              <a:rPr lang="en-US" altLang="en-US" dirty="0"/>
              <a:t> of high and low pressure exist, fluctuating in strength and position on a seasonal basis.</a:t>
            </a:r>
          </a:p>
          <a:p>
            <a:pPr eaLnBrk="1" hangingPunct="1"/>
            <a:r>
              <a:rPr lang="en-US" altLang="en-US" dirty="0"/>
              <a:t>These cells are either dynamically or thermally created.</a:t>
            </a:r>
          </a:p>
          <a:p>
            <a:pPr eaLnBrk="1" hangingPunct="1"/>
            <a:r>
              <a:rPr lang="en-US" altLang="en-US" dirty="0"/>
              <a:t>For the Northern Hemisphere they include: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The Aleutian, Icelandic, and Tibetan </a:t>
            </a:r>
            <a:r>
              <a:rPr lang="en-US" altLang="en-US" b="1" dirty="0">
                <a:solidFill>
                  <a:srgbClr val="FF0000"/>
                </a:solidFill>
              </a:rPr>
              <a:t>lows</a:t>
            </a:r>
          </a:p>
          <a:p>
            <a:pPr lvl="1"/>
            <a:r>
              <a:rPr lang="en-US" altLang="en-US" dirty="0">
                <a:solidFill>
                  <a:srgbClr val="0432FF"/>
                </a:solidFill>
              </a:rPr>
              <a:t>Siberian, Hawaiian, and Bermuda-Azores </a:t>
            </a:r>
            <a:r>
              <a:rPr lang="en-US" altLang="en-US" b="1" dirty="0">
                <a:solidFill>
                  <a:srgbClr val="0432FF"/>
                </a:solidFill>
              </a:rPr>
              <a:t>highs</a:t>
            </a:r>
          </a:p>
          <a:p>
            <a:pPr eaLnBrk="1" hangingPunct="1"/>
            <a:r>
              <a:rPr lang="en-US" altLang="en-US" i="1" dirty="0"/>
              <a:t>Sinking motions </a:t>
            </a:r>
            <a:r>
              <a:rPr lang="en-US" altLang="en-US" dirty="0"/>
              <a:t>associated with the subtropical highs promote </a:t>
            </a:r>
            <a:r>
              <a:rPr lang="en-US" altLang="en-US" i="1" dirty="0"/>
              <a:t>desert conditions </a:t>
            </a:r>
            <a:r>
              <a:rPr lang="en-US" altLang="en-US" dirty="0"/>
              <a:t>across specific latitudes.</a:t>
            </a:r>
          </a:p>
          <a:p>
            <a:pPr eaLnBrk="1" hangingPunct="1"/>
            <a:r>
              <a:rPr lang="en-US" altLang="en-US" dirty="0"/>
              <a:t>Seasonal fluxes in the pressure belts relate to the migrating Sun (solar declination).</a:t>
            </a:r>
          </a:p>
          <a:p>
            <a:pPr eaLnBrk="1" hangingPunct="1"/>
            <a:endParaRPr lang="en-US" altLang="en-US" sz="2000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 dirty="0" err="1"/>
              <a:t>Semipermanent</a:t>
            </a:r>
            <a:r>
              <a:rPr altLang="en-US" dirty="0"/>
              <a:t> Pressure Cells</a:t>
            </a:r>
            <a:r>
              <a:rPr lang="en-US" altLang="en-US" dirty="0"/>
              <a:t> – </a:t>
            </a:r>
            <a:r>
              <a:rPr lang="en-US" altLang="en-US" dirty="0" err="1"/>
              <a:t>syntoptic</a:t>
            </a:r>
            <a:r>
              <a:rPr lang="en-US" altLang="en-US" dirty="0"/>
              <a:t> </a:t>
            </a: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1583358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Upper Troposphere</a:t>
            </a:r>
          </a:p>
        </p:txBody>
      </p:sp>
      <p:pic>
        <p:nvPicPr>
          <p:cNvPr id="6" name="Picture 5" descr="Aguado_Figure_08_03b">
            <a:extLst>
              <a:ext uri="{FF2B5EF4-FFF2-40B4-BE49-F238E27FC236}">
                <a16:creationId xmlns:a16="http://schemas.microsoft.com/office/drawing/2014/main" id="{FA400E70-05BE-544C-AA4A-F97A4007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404018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5BF95A-53F7-C646-BE76-5B44DA8CD7BD}"/>
              </a:ext>
            </a:extLst>
          </p:cNvPr>
          <p:cNvSpPr txBox="1"/>
          <p:nvPr/>
        </p:nvSpPr>
        <p:spPr>
          <a:xfrm>
            <a:off x="5181600" y="2971800"/>
            <a:ext cx="35189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Circulation cells based on</a:t>
            </a:r>
            <a:br>
              <a:rPr lang="en-US" dirty="0"/>
            </a:br>
            <a:r>
              <a:rPr lang="en-US" dirty="0"/>
              <a:t>rising/sinking air; resulting wind</a:t>
            </a:r>
            <a:br>
              <a:rPr lang="en-US" dirty="0"/>
            </a:br>
            <a:r>
              <a:rPr lang="en-US" dirty="0"/>
              <a:t>patterns ok close to surface</a:t>
            </a:r>
          </a:p>
          <a:p>
            <a:endParaRPr lang="en-US" dirty="0"/>
          </a:p>
          <a:p>
            <a:r>
              <a:rPr lang="en-US" dirty="0"/>
              <a:t>Upper troposphere: need to add</a:t>
            </a:r>
            <a:br>
              <a:rPr lang="en-US" dirty="0"/>
            </a:br>
            <a:r>
              <a:rPr lang="en-US" dirty="0"/>
              <a:t>the general westerlies from</a:t>
            </a:r>
            <a:br>
              <a:rPr lang="en-US" dirty="0"/>
            </a:br>
            <a:r>
              <a:rPr lang="en-US" dirty="0"/>
              <a:t>tropical/polar temperature </a:t>
            </a:r>
            <a:br>
              <a:rPr lang="en-US" dirty="0"/>
            </a:br>
            <a:r>
              <a:rPr lang="en-US" dirty="0"/>
              <a:t>difference (see Module 4)</a:t>
            </a:r>
          </a:p>
          <a:p>
            <a:endParaRPr lang="en-US" dirty="0"/>
          </a:p>
          <a:p>
            <a:r>
              <a:rPr lang="en-US" dirty="0"/>
              <a:t>Colder/denser air at poles;</a:t>
            </a:r>
          </a:p>
          <a:p>
            <a:r>
              <a:rPr lang="en-US" dirty="0"/>
              <a:t>Coriolis deflection; </a:t>
            </a:r>
            <a:r>
              <a:rPr lang="en-US" b="1" dirty="0"/>
              <a:t>westerlies in</a:t>
            </a:r>
            <a:br>
              <a:rPr lang="en-US" b="1" dirty="0"/>
            </a:br>
            <a:r>
              <a:rPr lang="en-US" b="1" dirty="0"/>
              <a:t>upper troposphere</a:t>
            </a:r>
          </a:p>
        </p:txBody>
      </p:sp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C83FCFC8-4DEB-4845-B4EB-4AE3197A465A}"/>
              </a:ext>
            </a:extLst>
          </p:cNvPr>
          <p:cNvSpPr/>
          <p:nvPr/>
        </p:nvSpPr>
        <p:spPr bwMode="auto">
          <a:xfrm>
            <a:off x="1828800" y="1905000"/>
            <a:ext cx="1981200" cy="76200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23387-D3D2-364B-9626-B39410BA349F}"/>
              </a:ext>
            </a:extLst>
          </p:cNvPr>
          <p:cNvSpPr txBox="1"/>
          <p:nvPr/>
        </p:nvSpPr>
        <p:spPr>
          <a:xfrm>
            <a:off x="1828800" y="1133256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troposphere</a:t>
            </a:r>
            <a:br>
              <a:rPr lang="en-US" dirty="0"/>
            </a:br>
            <a:r>
              <a:rPr lang="en-US" dirty="0"/>
              <a:t>westerlies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9A998366-5836-1F42-B821-51F0E324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63575"/>
            <a:ext cx="3094707" cy="192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877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382588" y="1149350"/>
            <a:ext cx="8229600" cy="755650"/>
          </a:xfrm>
        </p:spPr>
        <p:txBody>
          <a:bodyPr/>
          <a:lstStyle/>
          <a:p>
            <a:pPr eaLnBrk="1" hangingPunct="1"/>
            <a:r>
              <a:rPr lang="en-US" altLang="en-US" dirty="0"/>
              <a:t>The Polar Front and Jet Streams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Upper Troposphere</a:t>
            </a:r>
          </a:p>
        </p:txBody>
      </p:sp>
      <p:pic>
        <p:nvPicPr>
          <p:cNvPr id="225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35655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76400"/>
            <a:ext cx="2409825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962400"/>
            <a:ext cx="3568700" cy="2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840423-5534-0A47-B87F-EFB2AD7FEA4E}"/>
              </a:ext>
            </a:extLst>
          </p:cNvPr>
          <p:cNvCxnSpPr/>
          <p:nvPr/>
        </p:nvCxnSpPr>
        <p:spPr bwMode="auto">
          <a:xfrm flipH="1">
            <a:off x="5334000" y="5029200"/>
            <a:ext cx="16764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1DE57C-A759-0344-A536-9363FCAE3DB5}"/>
              </a:ext>
            </a:extLst>
          </p:cNvPr>
          <p:cNvSpPr txBox="1"/>
          <p:nvPr/>
        </p:nvSpPr>
        <p:spPr>
          <a:xfrm>
            <a:off x="7010400" y="470603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Subtropical</a:t>
            </a:r>
            <a:br>
              <a:rPr lang="en-US" dirty="0"/>
            </a:br>
            <a:r>
              <a:rPr lang="en-US" dirty="0"/>
              <a:t>jet stream</a:t>
            </a:r>
          </a:p>
        </p:txBody>
      </p:sp>
    </p:spTree>
    <p:extLst>
      <p:ext uri="{BB962C8B-B14F-4D97-AF65-F5344CB8AC3E}">
        <p14:creationId xmlns:p14="http://schemas.microsoft.com/office/powerpoint/2010/main" val="4249849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 dirty="0"/>
              <a:t>The Oceans</a:t>
            </a:r>
            <a:r>
              <a:rPr lang="en-US" altLang="en-US" dirty="0"/>
              <a:t> – Ekman spiral</a:t>
            </a:r>
            <a:endParaRPr altLang="en-US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36884B44-C73E-0244-897B-3215AF1D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23609"/>
            <a:ext cx="2954757" cy="493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2178DB-CDE0-E341-9B18-81EC66933978}"/>
              </a:ext>
            </a:extLst>
          </p:cNvPr>
          <p:cNvSpPr txBox="1"/>
          <p:nvPr/>
        </p:nvSpPr>
        <p:spPr>
          <a:xfrm>
            <a:off x="3429000" y="609600"/>
            <a:ext cx="5634876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Wind</a:t>
            </a:r>
          </a:p>
          <a:p>
            <a:pPr marL="342900" indent="-342900">
              <a:buAutoNum type="arabicPeriod"/>
            </a:pPr>
            <a:r>
              <a:rPr lang="en-US" dirty="0"/>
              <a:t>Drag force on ocean surface from above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Wind tries to move a thin layer of surface water</a:t>
            </a:r>
            <a:br>
              <a:rPr lang="en-US" dirty="0"/>
            </a:br>
            <a:r>
              <a:rPr lang="en-US" dirty="0"/>
              <a:t>in the direction of the </a:t>
            </a:r>
            <a:r>
              <a:rPr lang="en-US" dirty="0">
                <a:solidFill>
                  <a:srgbClr val="FF0000"/>
                </a:solidFill>
              </a:rPr>
              <a:t>red arrow</a:t>
            </a:r>
          </a:p>
          <a:p>
            <a:endParaRPr lang="en-US" dirty="0"/>
          </a:p>
          <a:p>
            <a:r>
              <a:rPr lang="en-US" dirty="0"/>
              <a:t>BUT, the moving water is now subject</a:t>
            </a:r>
            <a:br>
              <a:rPr lang="en-US" dirty="0"/>
            </a:br>
            <a:r>
              <a:rPr lang="en-US" dirty="0"/>
              <a:t>to the </a:t>
            </a:r>
            <a:r>
              <a:rPr lang="en-US" b="1" dirty="0"/>
              <a:t>Coriolis force </a:t>
            </a:r>
            <a:r>
              <a:rPr lang="en-US" dirty="0"/>
              <a:t>(4)</a:t>
            </a:r>
          </a:p>
          <a:p>
            <a:endParaRPr lang="en-US" dirty="0"/>
          </a:p>
          <a:p>
            <a:r>
              <a:rPr lang="en-US" dirty="0"/>
              <a:t>3. Resulting </a:t>
            </a:r>
            <a:r>
              <a:rPr lang="en-US" b="1" dirty="0"/>
              <a:t>effective direction </a:t>
            </a:r>
            <a:r>
              <a:rPr lang="en-US" dirty="0"/>
              <a:t>of the surface flow</a:t>
            </a:r>
            <a:br>
              <a:rPr lang="en-US" dirty="0"/>
            </a:br>
            <a:r>
              <a:rPr lang="en-US" dirty="0"/>
              <a:t>at the </a:t>
            </a:r>
            <a:r>
              <a:rPr lang="en-US" b="1" dirty="0"/>
              <a:t>very top </a:t>
            </a:r>
            <a:r>
              <a:rPr lang="en-US" dirty="0"/>
              <a:t>of the ocean, 45 </a:t>
            </a:r>
            <a:r>
              <a:rPr lang="en-US" dirty="0" err="1"/>
              <a:t>deg</a:t>
            </a:r>
            <a:r>
              <a:rPr lang="en-US" dirty="0"/>
              <a:t> relative to wind.</a:t>
            </a:r>
          </a:p>
          <a:p>
            <a:endParaRPr lang="en-US" dirty="0"/>
          </a:p>
          <a:p>
            <a:r>
              <a:rPr lang="en-US" dirty="0"/>
              <a:t>This cycle now repeats with the layer of water directly</a:t>
            </a:r>
            <a:br>
              <a:rPr lang="en-US" dirty="0"/>
            </a:br>
            <a:r>
              <a:rPr lang="en-US" dirty="0"/>
              <a:t>below the top layer; (3) has now the role of (1) and</a:t>
            </a:r>
            <a:br>
              <a:rPr lang="en-US" dirty="0"/>
            </a:br>
            <a:r>
              <a:rPr lang="en-US" dirty="0"/>
              <a:t>everything repeats – the current in the second layer</a:t>
            </a:r>
            <a:br>
              <a:rPr lang="en-US" dirty="0"/>
            </a:br>
            <a:r>
              <a:rPr lang="en-US" dirty="0"/>
              <a:t>rotates clockwise</a:t>
            </a:r>
          </a:p>
          <a:p>
            <a:endParaRPr lang="en-US" dirty="0"/>
          </a:p>
          <a:p>
            <a:r>
              <a:rPr lang="en-US" dirty="0"/>
              <a:t>But friction between the two water layers (b/c they</a:t>
            </a:r>
            <a:br>
              <a:rPr lang="en-US" dirty="0"/>
            </a:br>
            <a:r>
              <a:rPr lang="en-US" dirty="0"/>
              <a:t>move into different directions) slows the motion.</a:t>
            </a:r>
          </a:p>
          <a:p>
            <a:endParaRPr lang="en-US" dirty="0"/>
          </a:p>
          <a:p>
            <a:r>
              <a:rPr lang="en-US" dirty="0"/>
              <a:t>The result is a </a:t>
            </a:r>
            <a:r>
              <a:rPr lang="en-US" b="1" dirty="0"/>
              <a:t>spiraling motion with weakening</a:t>
            </a:r>
            <a:br>
              <a:rPr lang="en-US" b="1" dirty="0"/>
            </a:br>
            <a:r>
              <a:rPr lang="en-US" b="1" dirty="0"/>
              <a:t>currents</a:t>
            </a:r>
            <a:r>
              <a:rPr lang="en-US" dirty="0"/>
              <a:t> toward greater depths.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4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The Oceans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BE70F82-9E01-544A-B3D1-96998FDEE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990600"/>
            <a:ext cx="4541291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Aguado_Figure_08_03b">
            <a:extLst>
              <a:ext uri="{FF2B5EF4-FFF2-40B4-BE49-F238E27FC236}">
                <a16:creationId xmlns:a16="http://schemas.microsoft.com/office/drawing/2014/main" id="{1807BCFF-F4A7-CB4F-B695-E9C2C6289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2992437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DFED4-C80E-E442-8770-79379C726992}"/>
              </a:ext>
            </a:extLst>
          </p:cNvPr>
          <p:cNvSpPr txBox="1"/>
          <p:nvPr/>
        </p:nvSpPr>
        <p:spPr>
          <a:xfrm>
            <a:off x="304800" y="71862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Three-cell model + Coriolis force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DB6CA6-5622-354F-9125-1F6058CCA503}"/>
              </a:ext>
            </a:extLst>
          </p:cNvPr>
          <p:cNvCxnSpPr/>
          <p:nvPr/>
        </p:nvCxnSpPr>
        <p:spPr bwMode="auto">
          <a:xfrm>
            <a:off x="2819400" y="3200400"/>
            <a:ext cx="9144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877C9D-66B8-AA4D-9FBA-0C7F5F00B478}"/>
              </a:ext>
            </a:extLst>
          </p:cNvPr>
          <p:cNvSpPr txBox="1"/>
          <p:nvPr/>
        </p:nvSpPr>
        <p:spPr>
          <a:xfrm>
            <a:off x="1924469" y="372865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Ekman Spiral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6DA7C-2A27-A644-BA16-76FF671364B2}"/>
              </a:ext>
            </a:extLst>
          </p:cNvPr>
          <p:cNvSpPr txBox="1"/>
          <p:nvPr/>
        </p:nvSpPr>
        <p:spPr>
          <a:xfrm>
            <a:off x="3998126" y="6157913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General structure of ocean currents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1E1203-F07F-3B44-9B3F-384E3E0FA74D}"/>
              </a:ext>
            </a:extLst>
          </p:cNvPr>
          <p:cNvSpPr txBox="1"/>
          <p:nvPr/>
        </p:nvSpPr>
        <p:spPr>
          <a:xfrm>
            <a:off x="381000" y="5105400"/>
            <a:ext cx="358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Ocean currents driven by surface</a:t>
            </a:r>
            <a:br>
              <a:rPr lang="en-US" dirty="0"/>
            </a:br>
            <a:r>
              <a:rPr lang="en-US" dirty="0"/>
              <a:t>winds explained by 3-cell model,</a:t>
            </a:r>
          </a:p>
          <a:p>
            <a:r>
              <a:rPr lang="en-US" dirty="0"/>
              <a:t>45 </a:t>
            </a:r>
            <a:r>
              <a:rPr lang="en-US" dirty="0" err="1"/>
              <a:t>deg</a:t>
            </a:r>
            <a:r>
              <a:rPr lang="en-US" dirty="0"/>
              <a:t> angle.</a:t>
            </a:r>
          </a:p>
        </p:txBody>
      </p:sp>
    </p:spTree>
    <p:extLst>
      <p:ext uri="{BB962C8B-B14F-4D97-AF65-F5344CB8AC3E}">
        <p14:creationId xmlns:p14="http://schemas.microsoft.com/office/powerpoint/2010/main" val="947645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guado_Figure_08_31">
            <a:extLst>
              <a:ext uri="{FF2B5EF4-FFF2-40B4-BE49-F238E27FC236}">
                <a16:creationId xmlns:a16="http://schemas.microsoft.com/office/drawing/2014/main" id="{48E34F1C-9B94-F048-8FA8-588B2C8CF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8" y="3829110"/>
            <a:ext cx="4370962" cy="266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Aguado_Figure_08_33">
            <a:extLst>
              <a:ext uri="{FF2B5EF4-FFF2-40B4-BE49-F238E27FC236}">
                <a16:creationId xmlns:a16="http://schemas.microsoft.com/office/drawing/2014/main" id="{23D15C0E-9291-EC40-B18D-04AFBF89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4" y="904818"/>
            <a:ext cx="4337116" cy="264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Ocean–Atmosphere Interactions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690B4-D7F4-0A45-AACD-38E5954D6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19200"/>
            <a:ext cx="3133725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9D1E2-672C-0240-BD14-12F42A4D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76600"/>
            <a:ext cx="42932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latin typeface="Arial" panose="020B0604020202020204" pitchFamily="34" charset="0"/>
              </a:rPr>
              <a:t>Walker circulation particularly strong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37A7430-7625-6347-A8A9-67DF1E880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8600"/>
            <a:ext cx="321786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510813D9-A161-3241-AE75-5F19504B9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324600"/>
            <a:ext cx="2869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latin typeface="Arial" panose="020B0604020202020204" pitchFamily="34" charset="0"/>
              </a:rPr>
              <a:t>Walker circulation weak</a:t>
            </a:r>
          </a:p>
        </p:txBody>
      </p:sp>
    </p:spTree>
    <p:extLst>
      <p:ext uri="{BB962C8B-B14F-4D97-AF65-F5344CB8AC3E}">
        <p14:creationId xmlns:p14="http://schemas.microsoft.com/office/powerpoint/2010/main" val="1278882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Ocean–Atmosphere Interactions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3667FCD-6F5A-6746-9806-3BF35AF0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715963"/>
            <a:ext cx="8289925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D30EE9-5072-1240-B9BB-2A413B764E8C}"/>
              </a:ext>
            </a:extLst>
          </p:cNvPr>
          <p:cNvSpPr txBox="1"/>
          <p:nvPr/>
        </p:nvSpPr>
        <p:spPr>
          <a:xfrm>
            <a:off x="2108835" y="6270626"/>
            <a:ext cx="489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T and precipitation impacts of ENSO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974D2-758F-2E48-BF7F-C1815DBE27C1}"/>
              </a:ext>
            </a:extLst>
          </p:cNvPr>
          <p:cNvSpPr txBox="1"/>
          <p:nvPr/>
        </p:nvSpPr>
        <p:spPr>
          <a:xfrm>
            <a:off x="244222" y="6117032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 wet and cold</a:t>
            </a:r>
            <a:br>
              <a:rPr lang="en-US" dirty="0"/>
            </a:br>
            <a:r>
              <a:rPr lang="en-US" dirty="0"/>
              <a:t>during El Nino</a:t>
            </a:r>
          </a:p>
        </p:txBody>
      </p:sp>
    </p:spTree>
    <p:extLst>
      <p:ext uri="{BB962C8B-B14F-4D97-AF65-F5344CB8AC3E}">
        <p14:creationId xmlns:p14="http://schemas.microsoft.com/office/powerpoint/2010/main" val="33426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3338" y="7938"/>
            <a:ext cx="9144001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6 – Key points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F9DF582-0B78-E34D-8664-A59974D28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838200"/>
            <a:ext cx="8882063" cy="5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sz="2000" kern="0" dirty="0"/>
              <a:t>How can air be uplifted?</a:t>
            </a:r>
          </a:p>
          <a:p>
            <a:pPr lvl="1" eaLnBrk="1" hangingPunct="1">
              <a:defRPr/>
            </a:pPr>
            <a:r>
              <a:rPr lang="en-US" altLang="en-US" sz="1400" kern="0" dirty="0"/>
              <a:t>Orographic, frontal, convergence, convective</a:t>
            </a:r>
          </a:p>
          <a:p>
            <a:pPr eaLnBrk="1" hangingPunct="1">
              <a:defRPr/>
            </a:pPr>
            <a:r>
              <a:rPr lang="en-US" altLang="en-US" sz="2000" kern="0" dirty="0"/>
              <a:t>What are the different lapse rates?</a:t>
            </a:r>
          </a:p>
          <a:p>
            <a:pPr lvl="1" eaLnBrk="1" hangingPunct="1">
              <a:defRPr/>
            </a:pPr>
            <a:r>
              <a:rPr lang="en-US" altLang="en-US" sz="1400" kern="0" dirty="0"/>
              <a:t>SALR, DALR, ELR</a:t>
            </a:r>
          </a:p>
          <a:p>
            <a:pPr eaLnBrk="1" hangingPunct="1">
              <a:defRPr/>
            </a:pPr>
            <a:r>
              <a:rPr lang="en-US" altLang="en-US" sz="2000" kern="0" dirty="0"/>
              <a:t>What does their relative magnitude tell us about stability?</a:t>
            </a:r>
            <a:endParaRPr lang="en-US" altLang="en-US" sz="2600" kern="0" dirty="0"/>
          </a:p>
          <a:p>
            <a:pPr lvl="1" eaLnBrk="1" hangingPunct="1">
              <a:defRPr/>
            </a:pPr>
            <a:r>
              <a:rPr lang="en-US" altLang="en-US" sz="1400" kern="0" dirty="0"/>
              <a:t>Why is knowing the stability important?</a:t>
            </a:r>
          </a:p>
          <a:p>
            <a:pPr eaLnBrk="1" hangingPunct="1">
              <a:defRPr/>
            </a:pPr>
            <a:r>
              <a:rPr lang="en-US" altLang="en-US" sz="2000" kern="0" dirty="0"/>
              <a:t>What has all the above to do with cloud formation?</a:t>
            </a:r>
          </a:p>
          <a:p>
            <a:pPr eaLnBrk="1" hangingPunct="1">
              <a:defRPr/>
            </a:pPr>
            <a:r>
              <a:rPr lang="en-US" altLang="en-US" sz="2000" kern="0" dirty="0"/>
              <a:t>Thermodynamic diagrams and forecasting</a:t>
            </a:r>
          </a:p>
          <a:p>
            <a:pPr eaLnBrk="1" hangingPunct="1">
              <a:defRPr/>
            </a:pPr>
            <a:r>
              <a:rPr lang="en-US" altLang="en-US" sz="2000" kern="0" dirty="0"/>
              <a:t>How to limit lifting of air/cloud formation?</a:t>
            </a:r>
          </a:p>
          <a:p>
            <a:pPr lvl="1" eaLnBrk="1" hangingPunct="1">
              <a:defRPr/>
            </a:pPr>
            <a:r>
              <a:rPr lang="en-US" altLang="en-US" sz="1400" kern="0" dirty="0"/>
              <a:t>Stable air layers, entrainment</a:t>
            </a:r>
          </a:p>
          <a:p>
            <a:pPr eaLnBrk="1" hangingPunct="1">
              <a:defRPr/>
            </a:pPr>
            <a:r>
              <a:rPr lang="en-US" altLang="en-US" sz="2000" kern="0" dirty="0"/>
              <a:t>Cloud types</a:t>
            </a:r>
          </a:p>
          <a:p>
            <a:pPr lvl="1" eaLnBrk="1" hangingPunct="1">
              <a:defRPr/>
            </a:pPr>
            <a:r>
              <a:rPr lang="en-US" altLang="en-US" sz="1400" kern="0" dirty="0"/>
              <a:t>Appearance, height, why different?</a:t>
            </a:r>
          </a:p>
          <a:p>
            <a:pPr eaLnBrk="1" hangingPunct="1">
              <a:defRPr/>
            </a:pPr>
            <a:r>
              <a:rPr lang="en-US" altLang="en-US" sz="2000" kern="0" dirty="0"/>
              <a:t>Overall, what are the key ingredients for cloud formation and development?</a:t>
            </a:r>
          </a:p>
          <a:p>
            <a:pPr eaLnBrk="1" hangingPunct="1">
              <a:defRPr/>
            </a:pPr>
            <a:endParaRPr lang="en-US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43885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406400" y="1149350"/>
            <a:ext cx="8229600" cy="5106988"/>
          </a:xfrm>
        </p:spPr>
        <p:txBody>
          <a:bodyPr/>
          <a:lstStyle/>
          <a:p>
            <a:pPr eaLnBrk="1" hangingPunct="1"/>
            <a:r>
              <a:rPr lang="en-US" alt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When air lifts, clouds develop and precipitation can also occur. </a:t>
            </a:r>
          </a:p>
          <a:p>
            <a:pPr eaLnBrk="1" hangingPunct="1"/>
            <a:r>
              <a:rPr lang="en-US" alt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alt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four mechanisms </a:t>
            </a:r>
            <a:r>
              <a:rPr lang="en-US" alt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that cause air to lift. </a:t>
            </a:r>
          </a:p>
          <a:p>
            <a:pPr lvl="1" eaLnBrk="1" hangingPunct="1"/>
            <a:r>
              <a:rPr lang="en-US" alt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Orographic lift</a:t>
            </a:r>
            <a:br>
              <a:rPr lang="en-US" altLang="en-US" kern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i="1" kern="1200" dirty="0">
                <a:latin typeface="Arial" panose="020B0604020202020204" pitchFamily="34" charset="0"/>
                <a:cs typeface="Arial" panose="020B0604020202020204" pitchFamily="34" charset="0"/>
              </a:rPr>
              <a:t>Forcing air above a mountain barrier</a:t>
            </a:r>
          </a:p>
          <a:p>
            <a:pPr lvl="1" eaLnBrk="1" hangingPunct="1"/>
            <a:r>
              <a:rPr lang="en-US" alt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Frontal lift</a:t>
            </a:r>
            <a:br>
              <a:rPr lang="en-US" altLang="en-US" i="1" kern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i="1" kern="1200" dirty="0">
                <a:latin typeface="Arial" panose="020B0604020202020204" pitchFamily="34" charset="0"/>
                <a:cs typeface="Arial" panose="020B0604020202020204" pitchFamily="34" charset="0"/>
              </a:rPr>
              <a:t>Displacement of one air mass over another</a:t>
            </a:r>
          </a:p>
          <a:p>
            <a:pPr lvl="1" eaLnBrk="1" hangingPunct="1"/>
            <a:r>
              <a:rPr lang="en-US" alt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br>
              <a:rPr lang="en-US" altLang="en-US" i="1" kern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i="1" kern="1200" dirty="0">
                <a:latin typeface="Arial" panose="020B0604020202020204" pitchFamily="34" charset="0"/>
                <a:cs typeface="Arial" panose="020B0604020202020204" pitchFamily="34" charset="0"/>
              </a:rPr>
              <a:t>Horizontal movement of air</a:t>
            </a:r>
          </a:p>
          <a:p>
            <a:pPr lvl="1" eaLnBrk="1" hangingPunct="1"/>
            <a:r>
              <a:rPr lang="en-US" alt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br>
              <a:rPr lang="en-US" altLang="en-US" i="1" kern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i="1" kern="1200" dirty="0">
                <a:latin typeface="Arial" panose="020B0604020202020204" pitchFamily="34" charset="0"/>
                <a:cs typeface="Arial" panose="020B0604020202020204" pitchFamily="34" charset="0"/>
              </a:rPr>
              <a:t>Localized, buoyancy</a:t>
            </a:r>
          </a:p>
        </p:txBody>
      </p:sp>
      <p:sp>
        <p:nvSpPr>
          <p:cNvPr id="8195" name="Title 1"/>
          <p:cNvSpPr>
            <a:spLocks noGrp="1"/>
          </p:cNvSpPr>
          <p:nvPr>
            <p:ph type="title"/>
          </p:nvPr>
        </p:nvSpPr>
        <p:spPr>
          <a:xfrm>
            <a:off x="-25400" y="7938"/>
            <a:ext cx="9144000" cy="579437"/>
          </a:xfrm>
        </p:spPr>
        <p:txBody>
          <a:bodyPr/>
          <a:lstStyle/>
          <a:p>
            <a:pPr eaLnBrk="1" hangingPunct="1"/>
            <a:r>
              <a:rPr altLang="en-US"/>
              <a:t>Mechanisms That Lift Air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5EAE5-E74D-AD46-A71A-A77633DF1DAF}"/>
              </a:ext>
            </a:extLst>
          </p:cNvPr>
          <p:cNvSpPr txBox="1"/>
          <p:nvPr/>
        </p:nvSpPr>
        <p:spPr>
          <a:xfrm>
            <a:off x="304800" y="5486400"/>
            <a:ext cx="8802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 cooling when lifted upward @ DALR. When lifted to lifting</a:t>
            </a:r>
            <a:br>
              <a:rPr lang="en-US" dirty="0"/>
            </a:br>
            <a:r>
              <a:rPr lang="en-US" dirty="0"/>
              <a:t>condensation level, SALR replaces DALR. Convective clouds when saturated air</a:t>
            </a:r>
            <a:br>
              <a:rPr lang="en-US" dirty="0"/>
            </a:br>
            <a:r>
              <a:rPr lang="en-US" dirty="0"/>
              <a:t>has positive buoyancy (level of free convection), air parcel warmer than surrounding.</a:t>
            </a:r>
            <a:br>
              <a:rPr lang="en-US" dirty="0"/>
            </a:br>
            <a:r>
              <a:rPr lang="en-US" dirty="0"/>
              <a:t>Key is the comparison of ELR and DALR, SALR.</a:t>
            </a:r>
          </a:p>
        </p:txBody>
      </p:sp>
    </p:spTree>
    <p:extLst>
      <p:ext uri="{BB962C8B-B14F-4D97-AF65-F5344CB8AC3E}">
        <p14:creationId xmlns:p14="http://schemas.microsoft.com/office/powerpoint/2010/main" val="76201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/>
              <a:t>Stability from Thermodynamic Diagram</a:t>
            </a:r>
            <a:endParaRPr altLang="en-US" dirty="0"/>
          </a:p>
        </p:txBody>
      </p:sp>
      <p:pic>
        <p:nvPicPr>
          <p:cNvPr id="18" name="Picture 1" descr="UWC_7e_Figure_06_01_01_L">
            <a:extLst>
              <a:ext uri="{FF2B5EF4-FFF2-40B4-BE49-F238E27FC236}">
                <a16:creationId xmlns:a16="http://schemas.microsoft.com/office/drawing/2014/main" id="{5C8F2D51-E803-6E40-9121-B94C97293E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62000"/>
            <a:ext cx="4844840" cy="394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56899-FA1B-2A48-86EA-E29A1EE99894}"/>
              </a:ext>
            </a:extLst>
          </p:cNvPr>
          <p:cNvSpPr txBox="1"/>
          <p:nvPr/>
        </p:nvSpPr>
        <p:spPr>
          <a:xfrm>
            <a:off x="265364" y="4800600"/>
            <a:ext cx="696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1, 2, 3: measured temperature profiles, e.g., radiosonde</a:t>
            </a:r>
          </a:p>
          <a:p>
            <a:endParaRPr lang="en-US" dirty="0"/>
          </a:p>
          <a:p>
            <a:r>
              <a:rPr lang="en-US" dirty="0">
                <a:latin typeface="Arial" panose="020B0604020202020204" pitchFamily="34" charset="0"/>
              </a:rPr>
              <a:t>Examples:</a:t>
            </a:r>
          </a:p>
          <a:p>
            <a:pPr marL="342900" indent="-342900">
              <a:buAutoNum type="arabicPeriod"/>
            </a:pPr>
            <a:r>
              <a:rPr lang="en-US" dirty="0"/>
              <a:t>ELR=1.5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/100 m &gt; DALR=1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/100 m </a:t>
            </a:r>
            <a:r>
              <a:rPr lang="en-US" sz="1400" dirty="0"/>
              <a:t>(air always rising)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DALR=1 </a:t>
            </a:r>
            <a:r>
              <a:rPr lang="en-US" baseline="30000" dirty="0" err="1">
                <a:latin typeface="Arial" panose="020B0604020202020204" pitchFamily="34" charset="0"/>
              </a:rPr>
              <a:t>o</a:t>
            </a:r>
            <a:r>
              <a:rPr lang="en-US" dirty="0" err="1">
                <a:latin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</a:rPr>
              <a:t>/100 m &gt; ELR=0.8</a:t>
            </a:r>
            <a:r>
              <a:rPr lang="en-US" dirty="0"/>
              <a:t>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/100 m &gt; SALR=0.5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/100 m</a:t>
            </a:r>
            <a:br>
              <a:rPr lang="en-US" dirty="0"/>
            </a:br>
            <a:r>
              <a:rPr lang="en-US" sz="1400" dirty="0"/>
              <a:t>(air rising if saturated, no rising if dry)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ELR=0.3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/100 m &lt; SALR=0.5 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/100 m </a:t>
            </a:r>
            <a:r>
              <a:rPr lang="en-US" sz="1400" dirty="0"/>
              <a:t>(air never rising)</a:t>
            </a: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67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Stuve</a:t>
            </a:r>
            <a:r>
              <a:rPr lang="en-US" altLang="en-US" dirty="0"/>
              <a:t> chart and Forecasting</a:t>
            </a:r>
            <a:endParaRPr altLang="en-US" dirty="0"/>
          </a:p>
        </p:txBody>
      </p:sp>
      <p:pic>
        <p:nvPicPr>
          <p:cNvPr id="19" name="Picture 1" descr="UWC_7e_Figure_06_01_02_L">
            <a:extLst>
              <a:ext uri="{FF2B5EF4-FFF2-40B4-BE49-F238E27FC236}">
                <a16:creationId xmlns:a16="http://schemas.microsoft.com/office/drawing/2014/main" id="{DCFEA0B3-B8E9-6F44-9D41-12BB719105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9" y="692620"/>
            <a:ext cx="5341995" cy="468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5654D-3F32-6741-8CB1-6807FD6EE1FA}"/>
              </a:ext>
            </a:extLst>
          </p:cNvPr>
          <p:cNvSpPr txBox="1"/>
          <p:nvPr/>
        </p:nvSpPr>
        <p:spPr>
          <a:xfrm>
            <a:off x="5619315" y="982472"/>
            <a:ext cx="29078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  <a:t>Dry adiabats</a:t>
            </a:r>
          </a:p>
          <a:p>
            <a:r>
              <a:rPr lang="en-US" dirty="0">
                <a:solidFill>
                  <a:srgbClr val="0432FF"/>
                </a:solidFill>
                <a:latin typeface="Arial" panose="020B0604020202020204" pitchFamily="34" charset="0"/>
              </a:rPr>
              <a:t>Moist adiabats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Saturation Mixing ratio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for each combination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of T and pressure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latin typeface="Arial" panose="020B0604020202020204" pitchFamily="34" charset="0"/>
              </a:rPr>
              <a:t>Measured T and dew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03EFF-13B4-5743-8316-E002885E4513}"/>
              </a:ext>
            </a:extLst>
          </p:cNvPr>
          <p:cNvSpPr txBox="1"/>
          <p:nvPr/>
        </p:nvSpPr>
        <p:spPr>
          <a:xfrm>
            <a:off x="5668269" y="3962400"/>
            <a:ext cx="33457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view of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 on vertical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lapse rates -&gt;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predict severe weather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9B9AB-73D6-0040-BA60-0D415938B8DA}"/>
              </a:ext>
            </a:extLst>
          </p:cNvPr>
          <p:cNvSpPr txBox="1"/>
          <p:nvPr/>
        </p:nvSpPr>
        <p:spPr>
          <a:xfrm>
            <a:off x="323409" y="5385906"/>
            <a:ext cx="887941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Severe weather (convective instability): lifting an entire layer (warm &amp; moist</a:t>
            </a:r>
            <a:br>
              <a:rPr lang="en-US" dirty="0"/>
            </a:br>
            <a:r>
              <a:rPr lang="en-US" dirty="0"/>
              <a:t>at bottom; cold and dry at top) would result in a dramatic change of ELR</a:t>
            </a:r>
            <a:br>
              <a:rPr lang="en-US" dirty="0"/>
            </a:br>
            <a:r>
              <a:rPr lang="en-US" dirty="0"/>
              <a:t>b/c bottom would become saturated and cool less quickly than top, ELR much bigger.</a:t>
            </a:r>
          </a:p>
          <a:p>
            <a:endParaRPr lang="en-US" dirty="0"/>
          </a:p>
          <a:p>
            <a:r>
              <a:rPr lang="en-US" sz="1400" dirty="0"/>
              <a:t>Fast changes in ELR more likely above planetary boundary layer, because turbulence in PBL “equalizes” ELR</a:t>
            </a:r>
          </a:p>
        </p:txBody>
      </p:sp>
    </p:spTree>
    <p:extLst>
      <p:ext uri="{BB962C8B-B14F-4D97-AF65-F5344CB8AC3E}">
        <p14:creationId xmlns:p14="http://schemas.microsoft.com/office/powerpoint/2010/main" val="313120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407988" y="620610"/>
            <a:ext cx="8229600" cy="2855913"/>
          </a:xfrm>
        </p:spPr>
        <p:txBody>
          <a:bodyPr/>
          <a:lstStyle/>
          <a:p>
            <a:r>
              <a:rPr lang="en-US" altLang="en-US" kern="1200" dirty="0"/>
              <a:t>What causes air to stop rising?  </a:t>
            </a:r>
          </a:p>
          <a:p>
            <a:pPr lvl="1" eaLnBrk="1" hangingPunct="1">
              <a:spcBef>
                <a:spcPts val="525"/>
              </a:spcBef>
            </a:pPr>
            <a:r>
              <a:rPr lang="en-US" altLang="en-US" kern="1200" dirty="0">
                <a:ea typeface="+mn-ea"/>
                <a:cs typeface="+mn-cs"/>
              </a:rPr>
              <a:t>Stable air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en-US" kern="1200" dirty="0">
                <a:ea typeface="+mn-ea"/>
                <a:cs typeface="Arial" panose="020B0604020202020204" pitchFamily="34" charset="0"/>
              </a:rPr>
              <a:t>Inversions, air parcel becomes colder than surrounding,</a:t>
            </a:r>
            <a:br>
              <a:rPr lang="en-US" altLang="en-US" kern="1200" dirty="0">
                <a:ea typeface="+mn-ea"/>
                <a:cs typeface="Arial" panose="020B0604020202020204" pitchFamily="34" charset="0"/>
              </a:rPr>
            </a:br>
            <a:r>
              <a:rPr lang="en-US" altLang="en-US" kern="1200" dirty="0">
                <a:ea typeface="+mn-ea"/>
                <a:cs typeface="Arial" panose="020B0604020202020204" pitchFamily="34" charset="0"/>
              </a:rPr>
              <a:t>less buoyant.</a:t>
            </a:r>
          </a:p>
          <a:p>
            <a:pPr lvl="1"/>
            <a:r>
              <a:rPr lang="en-US" altLang="en-US" dirty="0"/>
              <a:t>Entrainment (mixing): Occurs when turbulence causes air to mix.</a:t>
            </a:r>
          </a:p>
          <a:p>
            <a:pPr lvl="2"/>
            <a:r>
              <a:rPr lang="en-US" altLang="en-US" dirty="0"/>
              <a:t>Entrainment can suppress the growth of clouds by introducing unsaturated air.</a:t>
            </a:r>
          </a:p>
          <a:p>
            <a:pPr lvl="2"/>
            <a:r>
              <a:rPr lang="en-US" altLang="en-US" dirty="0"/>
              <a:t>Evaporation of cloud droplets, need latent heat, get this by</a:t>
            </a:r>
            <a:br>
              <a:rPr lang="en-US" altLang="en-US" dirty="0"/>
            </a:br>
            <a:r>
              <a:rPr lang="en-US" altLang="en-US" dirty="0"/>
              <a:t>making cloud margins cooler -&gt; less buoyant -&gt; limit lifting</a:t>
            </a:r>
          </a:p>
        </p:txBody>
      </p:sp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Limitations on the Lifting of Unstable Air</a:t>
            </a:r>
          </a:p>
        </p:txBody>
      </p:sp>
      <p:sp>
        <p:nvSpPr>
          <p:cNvPr id="22532" name="TextBox 5"/>
          <p:cNvSpPr txBox="1">
            <a:spLocks noChangeArrowheads="1"/>
          </p:cNvSpPr>
          <p:nvPr/>
        </p:nvSpPr>
        <p:spPr bwMode="auto">
          <a:xfrm>
            <a:off x="971500" y="6237390"/>
            <a:ext cx="236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2000" dirty="0"/>
              <a:t>Layer of stable air.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513100" y="883980"/>
            <a:ext cx="12192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38949"/>
            <a:ext cx="2819400" cy="251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9E88F-FFE2-4144-973D-96D49EB6B06A}"/>
              </a:ext>
            </a:extLst>
          </p:cNvPr>
          <p:cNvSpPr txBox="1"/>
          <p:nvPr/>
        </p:nvSpPr>
        <p:spPr>
          <a:xfrm>
            <a:off x="407988" y="5105400"/>
            <a:ext cx="4352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it’s all about T relative to surrounding</a:t>
            </a:r>
            <a:br>
              <a:rPr lang="en-US" dirty="0"/>
            </a:br>
            <a:r>
              <a:rPr lang="en-US" dirty="0"/>
              <a:t>and buoyancy (cold air more dense)</a:t>
            </a:r>
          </a:p>
        </p:txBody>
      </p:sp>
    </p:spTree>
    <p:extLst>
      <p:ext uri="{BB962C8B-B14F-4D97-AF65-F5344CB8AC3E}">
        <p14:creationId xmlns:p14="http://schemas.microsoft.com/office/powerpoint/2010/main" val="393702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407988" y="1149350"/>
            <a:ext cx="8653462" cy="4800600"/>
          </a:xfrm>
        </p:spPr>
        <p:txBody>
          <a:bodyPr/>
          <a:lstStyle/>
          <a:p>
            <a:r>
              <a:rPr lang="en-US" altLang="en-US" dirty="0"/>
              <a:t>They are subdivided into classes based on appearance and/or height.</a:t>
            </a:r>
          </a:p>
          <a:p>
            <a:pPr lvl="1"/>
            <a:r>
              <a:rPr lang="en-US" altLang="en-US" dirty="0"/>
              <a:t>Appearance</a:t>
            </a:r>
          </a:p>
          <a:p>
            <a:pPr lvl="2"/>
            <a:r>
              <a:rPr lang="en-US" altLang="en-US" dirty="0"/>
              <a:t>Cirrus – thin, wispy clouds of ice</a:t>
            </a:r>
          </a:p>
          <a:p>
            <a:pPr lvl="2"/>
            <a:r>
              <a:rPr lang="en-US" altLang="en-US" dirty="0"/>
              <a:t>Stratus – layered </a:t>
            </a:r>
          </a:p>
          <a:p>
            <a:pPr lvl="2"/>
            <a:r>
              <a:rPr lang="en-US" altLang="en-US" dirty="0"/>
              <a:t>Cumulus – vertical development</a:t>
            </a:r>
          </a:p>
          <a:p>
            <a:pPr lvl="2"/>
            <a:r>
              <a:rPr lang="en-US" altLang="en-US" dirty="0"/>
              <a:t>Nimbus – rain producing</a:t>
            </a:r>
          </a:p>
          <a:p>
            <a:pPr lvl="1" eaLnBrk="1" hangingPunct="1">
              <a:spcBef>
                <a:spcPts val="525"/>
              </a:spcBef>
            </a:pPr>
            <a:r>
              <a:rPr lang="en-US" altLang="en-US" dirty="0"/>
              <a:t>Height</a:t>
            </a:r>
          </a:p>
          <a:p>
            <a:pPr lvl="2"/>
            <a:r>
              <a:rPr lang="en-US" altLang="en-US" dirty="0"/>
              <a:t>High clouds – </a:t>
            </a:r>
            <a:r>
              <a:rPr lang="en-US" altLang="en-US" dirty="0" err="1"/>
              <a:t>Cirro</a:t>
            </a:r>
            <a:r>
              <a:rPr lang="en-US" altLang="en-US" dirty="0"/>
              <a:t>… (above 6000 m)</a:t>
            </a:r>
          </a:p>
          <a:p>
            <a:pPr lvl="2"/>
            <a:r>
              <a:rPr lang="en-US" altLang="en-US" dirty="0"/>
              <a:t>Middle clouds – Alto… (2000 – 6000 m)</a:t>
            </a:r>
          </a:p>
          <a:p>
            <a:pPr lvl="2"/>
            <a:r>
              <a:rPr lang="en-US" altLang="en-US" dirty="0"/>
              <a:t>Low clouds – …stratus… (below 2000 m)</a:t>
            </a:r>
          </a:p>
          <a:p>
            <a:pPr eaLnBrk="1" hangingPunct="1">
              <a:spcBef>
                <a:spcPts val="625"/>
              </a:spcBef>
            </a:pPr>
            <a:r>
              <a:rPr lang="en-US" altLang="en-US" dirty="0"/>
              <a:t>Clouds of vertical development – …cumulus…</a:t>
            </a:r>
          </a:p>
        </p:txBody>
      </p:sp>
      <p:sp>
        <p:nvSpPr>
          <p:cNvPr id="26627" name="Title 1"/>
          <p:cNvSpPr>
            <a:spLocks noGrp="1"/>
          </p:cNvSpPr>
          <p:nvPr>
            <p:ph type="title"/>
          </p:nvPr>
        </p:nvSpPr>
        <p:spPr>
          <a:xfrm>
            <a:off x="-17463" y="7938"/>
            <a:ext cx="9144001" cy="579437"/>
          </a:xfrm>
        </p:spPr>
        <p:txBody>
          <a:bodyPr/>
          <a:lstStyle/>
          <a:p>
            <a:pPr eaLnBrk="1" hangingPunct="1"/>
            <a:r>
              <a:rPr altLang="en-US"/>
              <a:t>Cloud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CBD45-97F9-2E46-80B8-9CCDDEF86366}"/>
              </a:ext>
            </a:extLst>
          </p:cNvPr>
          <p:cNvSpPr txBox="1"/>
          <p:nvPr/>
        </p:nvSpPr>
        <p:spPr>
          <a:xfrm>
            <a:off x="1239206" y="6019482"/>
            <a:ext cx="30460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See foldout in book</a:t>
            </a:r>
          </a:p>
        </p:txBody>
      </p:sp>
    </p:spTree>
    <p:extLst>
      <p:ext uri="{BB962C8B-B14F-4D97-AF65-F5344CB8AC3E}">
        <p14:creationId xmlns:p14="http://schemas.microsoft.com/office/powerpoint/2010/main" val="32342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3338" y="7938"/>
            <a:ext cx="9144001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7 – Key points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610BE6-6D59-7C43-9F62-7C3A6945B09E}"/>
              </a:ext>
            </a:extLst>
          </p:cNvPr>
          <p:cNvSpPr/>
          <p:nvPr/>
        </p:nvSpPr>
        <p:spPr>
          <a:xfrm>
            <a:off x="381000" y="762000"/>
            <a:ext cx="8534400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b="1" dirty="0"/>
              <a:t>Learned about cloud formation in </a:t>
            </a:r>
            <a:r>
              <a:rPr lang="en-US" altLang="en-US" b="1" dirty="0" err="1"/>
              <a:t>ch</a:t>
            </a:r>
            <a:r>
              <a:rPr lang="en-US" altLang="en-US" b="1" dirty="0"/>
              <a:t> 6. But not all clouds precipitate. Why? What’s required? When do we get rain, hail, snow? Where and when?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Why cloud droplets don’t fall and raindrops do – </a:t>
            </a:r>
            <a:r>
              <a:rPr lang="en-US" altLang="en-US" b="1" dirty="0"/>
              <a:t>terminal velocity</a:t>
            </a:r>
            <a:br>
              <a:rPr lang="en-US" altLang="en-US" b="1" dirty="0"/>
            </a:br>
            <a:r>
              <a:rPr lang="en-US" altLang="en-US" sz="1400" dirty="0"/>
              <a:t>Gravity, air resistance (drag). Balance between gravity and drag depends on size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Droplet growth in </a:t>
            </a:r>
            <a:r>
              <a:rPr lang="en-US" altLang="en-US" dirty="0">
                <a:solidFill>
                  <a:srgbClr val="FF0000"/>
                </a:solidFill>
              </a:rPr>
              <a:t>warm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0432FF"/>
                </a:solidFill>
              </a:rPr>
              <a:t>cold</a:t>
            </a:r>
            <a:r>
              <a:rPr lang="en-US" altLang="en-US" dirty="0"/>
              <a:t> clouds: </a:t>
            </a:r>
            <a:r>
              <a:rPr lang="en-US" altLang="en-US" dirty="0">
                <a:solidFill>
                  <a:srgbClr val="FF0000"/>
                </a:solidFill>
              </a:rPr>
              <a:t>collision-coalescence</a:t>
            </a:r>
            <a:r>
              <a:rPr lang="en-US" altLang="en-US" dirty="0"/>
              <a:t>; </a:t>
            </a:r>
            <a:r>
              <a:rPr lang="en-US" altLang="en-US" dirty="0">
                <a:solidFill>
                  <a:srgbClr val="0432FF"/>
                </a:solidFill>
              </a:rPr>
              <a:t>Bergeron process, aggregation</a:t>
            </a:r>
            <a:br>
              <a:rPr lang="en-US" altLang="en-US" dirty="0">
                <a:solidFill>
                  <a:srgbClr val="0432FF"/>
                </a:solidFill>
              </a:rPr>
            </a:br>
            <a:r>
              <a:rPr lang="en-US" altLang="en-US" sz="1400" dirty="0"/>
              <a:t>Droplet growth limited by amount of water vapor. Large drops that precipitate need to grow further</a:t>
            </a:r>
            <a:br>
              <a:rPr lang="en-US" altLang="en-US" sz="1400" dirty="0"/>
            </a:br>
            <a:r>
              <a:rPr lang="en-US" altLang="en-US" sz="1400" dirty="0"/>
              <a:t>through collision and coalescence in warm clouds (always &gt; 0 </a:t>
            </a:r>
            <a:r>
              <a:rPr lang="en-US" altLang="en-US" sz="1400" baseline="30000" dirty="0" err="1"/>
              <a:t>o</a:t>
            </a:r>
            <a:r>
              <a:rPr lang="en-US" altLang="en-US" sz="1400" dirty="0" err="1"/>
              <a:t>C</a:t>
            </a:r>
            <a:r>
              <a:rPr lang="en-US" altLang="en-US" sz="1400" dirty="0"/>
              <a:t>), and through ice crystal growth at</a:t>
            </a:r>
            <a:br>
              <a:rPr lang="en-US" altLang="en-US" sz="1400" dirty="0"/>
            </a:br>
            <a:r>
              <a:rPr lang="en-US" altLang="en-US" sz="1400" dirty="0"/>
              <a:t>the expense of supercooled droplets in cold clouds (Bergeron process, saturation vapor pressure over</a:t>
            </a:r>
            <a:br>
              <a:rPr lang="en-US" altLang="en-US" sz="1400" dirty="0"/>
            </a:br>
            <a:r>
              <a:rPr lang="en-US" altLang="en-US" sz="1400" dirty="0"/>
              <a:t>ice lower), followed by aggregation.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Lake snow effect </a:t>
            </a:r>
            <a:r>
              <a:rPr lang="en-US" altLang="en-US" sz="1400" dirty="0"/>
              <a:t>– warm lake, cold dry air blowing over lake, convergence and</a:t>
            </a:r>
            <a:br>
              <a:rPr lang="en-US" altLang="en-US" sz="1400" dirty="0"/>
            </a:br>
            <a:r>
              <a:rPr lang="en-US" altLang="en-US" sz="1400" dirty="0"/>
              <a:t>clouds over land close to lake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Rain, snow, sleet, freezing rain, graupel </a:t>
            </a:r>
            <a:r>
              <a:rPr lang="en-US" altLang="en-US" sz="1400" dirty="0"/>
              <a:t>– depends on temperature profile</a:t>
            </a:r>
            <a:br>
              <a:rPr lang="en-US" altLang="en-US" sz="1400" dirty="0"/>
            </a:br>
            <a:r>
              <a:rPr lang="en-US" altLang="en-US" sz="1400" dirty="0"/>
              <a:t>between cloud and ground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Hail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sz="1400" dirty="0"/>
              <a:t>– up and downdrafts in cumulonimbus clouds, tree-ring like growth of ice (cloud has very different T at top and bottom because of its vertical extent)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How to measure precipitation? </a:t>
            </a:r>
            <a:r>
              <a:rPr lang="en-US" altLang="en-US" sz="1400" dirty="0"/>
              <a:t>– Doppler radar, rain gauges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25484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_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21113</TotalTime>
  <Words>2192</Words>
  <Application>Microsoft Macintosh PowerPoint</Application>
  <PresentationFormat>On-screen Show (4:3)</PresentationFormat>
  <Paragraphs>245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ＭＳ Ｐゴシック</vt:lpstr>
      <vt:lpstr>Arial</vt:lpstr>
      <vt:lpstr>Calibri</vt:lpstr>
      <vt:lpstr>Tahoma</vt:lpstr>
      <vt:lpstr>Times New Roman</vt:lpstr>
      <vt:lpstr>1_HA5Lect_template</vt:lpstr>
      <vt:lpstr>PowerPoint Presentation</vt:lpstr>
      <vt:lpstr>PowerPoint Presentation</vt:lpstr>
      <vt:lpstr>Chapter 6 – Key points</vt:lpstr>
      <vt:lpstr>Mechanisms That Lift Air</vt:lpstr>
      <vt:lpstr>Stability from Thermodynamic Diagram</vt:lpstr>
      <vt:lpstr>Stuve chart and Forecasting</vt:lpstr>
      <vt:lpstr>Limitations on the Lifting of Unstable Air</vt:lpstr>
      <vt:lpstr>Cloud Types</vt:lpstr>
      <vt:lpstr>Chapter 7 – Key points</vt:lpstr>
      <vt:lpstr>Terminal Velocity</vt:lpstr>
      <vt:lpstr>Growth of Cloud Droplets, warm clouds</vt:lpstr>
      <vt:lpstr>Growth of Cloud Droplets</vt:lpstr>
      <vt:lpstr>Forms of Precipitation</vt:lpstr>
      <vt:lpstr>Distribution and Forms of Precipitation</vt:lpstr>
      <vt:lpstr>PowerPoint Presentation</vt:lpstr>
      <vt:lpstr>Chapter 8 – Key points</vt:lpstr>
      <vt:lpstr>The Concept of Scale</vt:lpstr>
      <vt:lpstr>Sea and Land Breezes – mesoscale </vt:lpstr>
      <vt:lpstr>The Three-Cell Model – global scale</vt:lpstr>
      <vt:lpstr>The Three-Cell Model</vt:lpstr>
      <vt:lpstr>Semipermanent Pressure Cells – syntoptic </vt:lpstr>
      <vt:lpstr>The Upper Troposphere</vt:lpstr>
      <vt:lpstr>The Upper Troposphere</vt:lpstr>
      <vt:lpstr>The Oceans – Ekman spiral</vt:lpstr>
      <vt:lpstr>The Oceans</vt:lpstr>
      <vt:lpstr>Ocean–Atmosphere Interactions</vt:lpstr>
      <vt:lpstr>Ocean–Atmosphere Interactions</vt:lpstr>
    </vt:vector>
  </TitlesOfParts>
  <Company>Pearson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uhalese</dc:creator>
  <cp:lastModifiedBy>Microsoft Office User</cp:lastModifiedBy>
  <cp:revision>268</cp:revision>
  <dcterms:created xsi:type="dcterms:W3CDTF">2011-12-12T15:41:04Z</dcterms:created>
  <dcterms:modified xsi:type="dcterms:W3CDTF">2020-04-05T17:51:57Z</dcterms:modified>
</cp:coreProperties>
</file>